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2"/>
  </p:notesMasterIdLst>
  <p:sldIdLst>
    <p:sldId id="256" r:id="rId2"/>
    <p:sldId id="258" r:id="rId3"/>
    <p:sldId id="308"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8C5712-7CFC-4EEE-B956-8932E77ED304}">
          <p14:sldIdLst>
            <p14:sldId id="256"/>
            <p14:sldId id="258"/>
            <p14:sldId id="308"/>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2B1FE-5E70-4066-8031-6F1C58D91BDF}" type="datetimeFigureOut">
              <a:rPr lang="en-US" smtClean="0"/>
              <a:t>10/25/2021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3F37BA-9732-4987-94A0-535BC552AC55}" type="slidenum">
              <a:rPr lang="en-US" smtClean="0"/>
              <a:t>‹#›</a:t>
            </a:fld>
            <a:endParaRPr lang="en-US"/>
          </a:p>
        </p:txBody>
      </p:sp>
    </p:spTree>
    <p:extLst>
      <p:ext uri="{BB962C8B-B14F-4D97-AF65-F5344CB8AC3E}">
        <p14:creationId xmlns:p14="http://schemas.microsoft.com/office/powerpoint/2010/main" val="162340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3F37BA-9732-4987-94A0-535BC552AC55}" type="slidenum">
              <a:rPr lang="en-US" smtClean="0"/>
              <a:t>35</a:t>
            </a:fld>
            <a:endParaRPr lang="en-US"/>
          </a:p>
        </p:txBody>
      </p:sp>
    </p:spTree>
    <p:extLst>
      <p:ext uri="{BB962C8B-B14F-4D97-AF65-F5344CB8AC3E}">
        <p14:creationId xmlns:p14="http://schemas.microsoft.com/office/powerpoint/2010/main" val="378550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4322AF9-0D33-41A7-AA7A-9778B5735E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BFB4240-29BF-40E6-A0CB-2FA9A7F6043E}" type="datetimeFigureOut">
              <a:rPr lang="en-US" smtClean="0"/>
              <a:t>10/25/2021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4322AF9-0D33-41A7-AA7A-9778B5735E2F}" type="slidenum">
              <a:rPr lang="en-US" smtClean="0"/>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4BFB4240-29BF-40E6-A0CB-2FA9A7F6043E}" type="datetimeFigureOut">
              <a:rPr lang="en-US" smtClean="0"/>
              <a:t>10/25/2021</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4322AF9-0D33-41A7-AA7A-9778B5735E2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en.wikipedia.org/wiki/Gradient_boosting"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2376" y="2362200"/>
            <a:ext cx="7772400" cy="2286000"/>
          </a:xfrm>
        </p:spPr>
        <p:txBody>
          <a:bodyPr>
            <a:normAutofit lnSpcReduction="10000"/>
          </a:bodyPr>
          <a:lstStyle/>
          <a:p>
            <a:endParaRPr lang="en-IN" b="1" dirty="0" smtClean="0"/>
          </a:p>
          <a:p>
            <a:endParaRPr lang="en-IN" b="1" dirty="0"/>
          </a:p>
          <a:p>
            <a:pPr algn="ctr"/>
            <a:r>
              <a:rPr lang="en-IN" sz="5400" b="1" dirty="0" smtClean="0">
                <a:solidFill>
                  <a:schemeClr val="tx1"/>
                </a:solidFill>
                <a:latin typeface="Arial" pitchFamily="34" charset="0"/>
                <a:cs typeface="Arial" pitchFamily="34" charset="0"/>
              </a:rPr>
              <a:t>Micro-Credit </a:t>
            </a:r>
            <a:r>
              <a:rPr lang="en-IN" sz="5400" b="1" dirty="0">
                <a:solidFill>
                  <a:schemeClr val="tx1"/>
                </a:solidFill>
                <a:latin typeface="Arial" pitchFamily="34" charset="0"/>
                <a:cs typeface="Arial" pitchFamily="34" charset="0"/>
              </a:rPr>
              <a:t>Defaulter Model</a:t>
            </a:r>
            <a:endParaRPr lang="en-US" sz="5400" b="1" dirty="0">
              <a:solidFill>
                <a:schemeClr val="tx1"/>
              </a:solidFill>
              <a:latin typeface="Arial" pitchFamily="34" charset="0"/>
              <a:cs typeface="Arial" pitchFamily="34" charset="0"/>
            </a:endParaRPr>
          </a:p>
          <a:p>
            <a:endParaRPr lang="en-US" dirty="0"/>
          </a:p>
        </p:txBody>
      </p:sp>
    </p:spTree>
    <p:extLst>
      <p:ext uri="{BB962C8B-B14F-4D97-AF65-F5344CB8AC3E}">
        <p14:creationId xmlns:p14="http://schemas.microsoft.com/office/powerpoint/2010/main" val="189570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05800" cy="762000"/>
          </a:xfrm>
        </p:spPr>
        <p:txBody>
          <a:bodyPr>
            <a:normAutofit fontScale="90000"/>
          </a:bodyPr>
          <a:lstStyle/>
          <a:p>
            <a:pPr algn="l"/>
            <a:r>
              <a:rPr lang="en-US" dirty="0" smtClean="0">
                <a:solidFill>
                  <a:schemeClr val="tx1"/>
                </a:solidFill>
              </a:rPr>
              <a:t>EDA:</a:t>
            </a:r>
            <a:endParaRPr lang="en-US" dirty="0">
              <a:solidFill>
                <a:schemeClr val="tx1"/>
              </a:solidFill>
            </a:endParaRPr>
          </a:p>
        </p:txBody>
      </p:sp>
      <p:sp>
        <p:nvSpPr>
          <p:cNvPr id="3" name="Subtitle 2"/>
          <p:cNvSpPr>
            <a:spLocks noGrp="1"/>
          </p:cNvSpPr>
          <p:nvPr>
            <p:ph type="subTitle" idx="1"/>
          </p:nvPr>
        </p:nvSpPr>
        <p:spPr>
          <a:xfrm>
            <a:off x="457200" y="1295400"/>
            <a:ext cx="8229600" cy="5181600"/>
          </a:xfrm>
        </p:spPr>
        <p:txBody>
          <a:bodyPr>
            <a:normAutofit/>
          </a:bodyPr>
          <a:lstStyle/>
          <a:p>
            <a:pPr algn="just"/>
            <a:r>
              <a:rPr lang="en-IN" sz="1600" dirty="0">
                <a:solidFill>
                  <a:schemeClr val="tx1"/>
                </a:solidFill>
              </a:rPr>
              <a:t>check the duplicates values of </a:t>
            </a:r>
            <a:r>
              <a:rPr lang="en-IN" sz="1600" dirty="0" smtClean="0">
                <a:solidFill>
                  <a:schemeClr val="tx1"/>
                </a:solidFill>
              </a:rPr>
              <a:t>below </a:t>
            </a:r>
            <a:r>
              <a:rPr lang="en-IN" sz="1600" dirty="0">
                <a:solidFill>
                  <a:schemeClr val="tx1"/>
                </a:solidFill>
              </a:rPr>
              <a:t>dataset there was 1 duplicates values are present in dataset and drop that duplicates values from dataset there was no duplicate values was present in dataset.</a:t>
            </a:r>
            <a:endParaRPr lang="en-US" sz="1600" dirty="0">
              <a:solidFill>
                <a:schemeClr val="tx1"/>
              </a:solidFill>
            </a:endParaRPr>
          </a:p>
          <a:p>
            <a:pPr algn="just"/>
            <a:r>
              <a:rPr lang="en-IN" sz="1600" dirty="0">
                <a:solidFill>
                  <a:schemeClr val="tx1"/>
                </a:solidFill>
              </a:rPr>
              <a:t>	</a:t>
            </a:r>
            <a:endParaRPr lang="en-US" sz="1600" dirty="0">
              <a:solidFill>
                <a:schemeClr val="tx1"/>
              </a:solidFill>
            </a:endParaRPr>
          </a:p>
          <a:p>
            <a:pPr algn="just"/>
            <a:endParaRPr lang="en-US" sz="1600" dirty="0">
              <a:solidFill>
                <a:schemeClr val="tx1"/>
              </a:solidFill>
            </a:endParaRPr>
          </a:p>
        </p:txBody>
      </p:sp>
      <p:pic>
        <p:nvPicPr>
          <p:cNvPr id="4" name="Picture 3" descr="C:\Users\Ankita\Desktop\pp\Untitled1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09800"/>
            <a:ext cx="8077200" cy="2133600"/>
          </a:xfrm>
          <a:prstGeom prst="rect">
            <a:avLst/>
          </a:prstGeom>
          <a:noFill/>
          <a:ln>
            <a:noFill/>
          </a:ln>
        </p:spPr>
      </p:pic>
      <p:pic>
        <p:nvPicPr>
          <p:cNvPr id="5" name="Picture 4" descr="C:\Users\Ankita\Desktop\pp\Untitled1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4486072"/>
            <a:ext cx="7924800" cy="1665605"/>
          </a:xfrm>
          <a:prstGeom prst="rect">
            <a:avLst/>
          </a:prstGeom>
          <a:noFill/>
          <a:ln>
            <a:noFill/>
          </a:ln>
        </p:spPr>
      </p:pic>
    </p:spTree>
    <p:extLst>
      <p:ext uri="{BB962C8B-B14F-4D97-AF65-F5344CB8AC3E}">
        <p14:creationId xmlns:p14="http://schemas.microsoft.com/office/powerpoint/2010/main" val="1448383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08562"/>
            <a:ext cx="8305800" cy="1115438"/>
          </a:xfrm>
        </p:spPr>
        <p:txBody>
          <a:bodyPr>
            <a:noAutofit/>
          </a:bodyPr>
          <a:lstStyle/>
          <a:p>
            <a:pPr algn="l"/>
            <a:r>
              <a:rPr lang="en-IN" sz="2400" dirty="0">
                <a:effectLst/>
              </a:rPr>
              <a:t/>
            </a:r>
            <a:br>
              <a:rPr lang="en-IN" sz="2400" dirty="0">
                <a:effectLst/>
              </a:rPr>
            </a:br>
            <a:r>
              <a:rPr lang="en-IN" sz="2400" dirty="0" smtClean="0">
                <a:effectLst/>
              </a:rPr>
              <a:t/>
            </a:r>
            <a:br>
              <a:rPr lang="en-IN" sz="2400" dirty="0" smtClean="0">
                <a:effectLst/>
              </a:rPr>
            </a:br>
            <a:r>
              <a:rPr lang="en-IN" sz="2400" dirty="0">
                <a:effectLst/>
              </a:rPr>
              <a:t/>
            </a:r>
            <a:br>
              <a:rPr lang="en-IN" sz="2400" dirty="0">
                <a:effectLst/>
              </a:rPr>
            </a:br>
            <a:r>
              <a:rPr lang="en-IN" sz="2400" dirty="0">
                <a:effectLst/>
              </a:rPr>
              <a:t/>
            </a:r>
            <a:br>
              <a:rPr lang="en-IN" sz="2400" dirty="0">
                <a:effectLst/>
              </a:rPr>
            </a:br>
            <a:r>
              <a:rPr lang="en-US" sz="2400" dirty="0">
                <a:effectLst/>
              </a:rPr>
              <a:t/>
            </a:r>
            <a:br>
              <a:rPr lang="en-US" sz="2400" dirty="0">
                <a:effectLst/>
              </a:rPr>
            </a:br>
            <a:r>
              <a:rPr lang="en-IN" sz="2400" dirty="0">
                <a:solidFill>
                  <a:schemeClr val="tx1"/>
                </a:solidFill>
                <a:effectLst/>
                <a:latin typeface="Arial" pitchFamily="34" charset="0"/>
                <a:cs typeface="Arial" pitchFamily="34" charset="0"/>
              </a:rPr>
              <a:t>Here </a:t>
            </a:r>
            <a:r>
              <a:rPr lang="en-IN" sz="2400" dirty="0" smtClean="0">
                <a:solidFill>
                  <a:schemeClr val="tx1"/>
                </a:solidFill>
                <a:effectLst/>
                <a:latin typeface="Arial" pitchFamily="34" charset="0"/>
                <a:cs typeface="Arial" pitchFamily="34" charset="0"/>
              </a:rPr>
              <a:t>below </a:t>
            </a:r>
            <a:r>
              <a:rPr lang="en-IN" sz="2400" dirty="0">
                <a:solidFill>
                  <a:schemeClr val="tx1"/>
                </a:solidFill>
                <a:effectLst/>
                <a:latin typeface="Arial" pitchFamily="34" charset="0"/>
                <a:cs typeface="Arial" pitchFamily="34" charset="0"/>
              </a:rPr>
              <a:t>are list of all columns in dataset in which data types are </a:t>
            </a:r>
            <a:r>
              <a:rPr lang="en-IN" sz="2400" dirty="0" smtClean="0">
                <a:solidFill>
                  <a:schemeClr val="tx1"/>
                </a:solidFill>
                <a:effectLst/>
                <a:latin typeface="Arial" pitchFamily="34" charset="0"/>
                <a:cs typeface="Arial" pitchFamily="34" charset="0"/>
              </a:rPr>
              <a:t>object:</a:t>
            </a:r>
            <a:r>
              <a:rPr lang="en-US" sz="2400" dirty="0">
                <a:effectLst/>
              </a:rPr>
              <a:t/>
            </a:r>
            <a:br>
              <a:rPr lang="en-US" sz="2400" dirty="0">
                <a:effectLst/>
              </a:rPr>
            </a:br>
            <a:endParaRPr lang="en-US" sz="2400" dirty="0"/>
          </a:p>
        </p:txBody>
      </p:sp>
      <p:sp>
        <p:nvSpPr>
          <p:cNvPr id="3" name="Subtitle 2"/>
          <p:cNvSpPr>
            <a:spLocks noGrp="1"/>
          </p:cNvSpPr>
          <p:nvPr>
            <p:ph type="subTitle" idx="1"/>
          </p:nvPr>
        </p:nvSpPr>
        <p:spPr>
          <a:xfrm>
            <a:off x="381000" y="1447800"/>
            <a:ext cx="8305800" cy="5029200"/>
          </a:xfrm>
        </p:spPr>
        <p:txBody>
          <a:bodyPr/>
          <a:lstStyle/>
          <a:p>
            <a:pPr algn="l"/>
            <a:endParaRPr lang="en-US" dirty="0"/>
          </a:p>
        </p:txBody>
      </p:sp>
      <p:pic>
        <p:nvPicPr>
          <p:cNvPr id="4" name="Picture 3" descr="C:\Users\Ankita\Desktop\pp\Untitled14.png"/>
          <p:cNvPicPr/>
          <p:nvPr/>
        </p:nvPicPr>
        <p:blipFill>
          <a:blip r:embed="rId2">
            <a:extLst>
              <a:ext uri="{28A0092B-C50C-407E-A947-70E740481C1C}">
                <a14:useLocalDpi xmlns:a14="http://schemas.microsoft.com/office/drawing/2010/main" val="0"/>
              </a:ext>
            </a:extLst>
          </a:blip>
          <a:srcRect/>
          <a:stretch>
            <a:fillRect/>
          </a:stretch>
        </p:blipFill>
        <p:spPr bwMode="auto">
          <a:xfrm>
            <a:off x="504216" y="1524000"/>
            <a:ext cx="4677383" cy="4648200"/>
          </a:xfrm>
          <a:prstGeom prst="rect">
            <a:avLst/>
          </a:prstGeom>
          <a:noFill/>
          <a:ln>
            <a:noFill/>
          </a:ln>
        </p:spPr>
      </p:pic>
    </p:spTree>
    <p:extLst>
      <p:ext uri="{BB962C8B-B14F-4D97-AF65-F5344CB8AC3E}">
        <p14:creationId xmlns:p14="http://schemas.microsoft.com/office/powerpoint/2010/main" val="138143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14400"/>
          </a:xfrm>
        </p:spPr>
        <p:txBody>
          <a:bodyPr>
            <a:noAutofit/>
          </a:bodyPr>
          <a:lstStyle/>
          <a:p>
            <a:pPr algn="l"/>
            <a:r>
              <a:rPr lang="en-IN" sz="2800" dirty="0">
                <a:solidFill>
                  <a:schemeClr val="tx1"/>
                </a:solidFill>
                <a:effectLst/>
                <a:latin typeface="Arial" pitchFamily="34" charset="0"/>
                <a:cs typeface="Arial" pitchFamily="34" charset="0"/>
              </a:rPr>
              <a:t>Data </a:t>
            </a:r>
            <a:r>
              <a:rPr lang="en-IN" sz="2800" dirty="0" err="1">
                <a:solidFill>
                  <a:schemeClr val="tx1"/>
                </a:solidFill>
                <a:effectLst/>
                <a:latin typeface="Arial" pitchFamily="34" charset="0"/>
                <a:cs typeface="Arial" pitchFamily="34" charset="0"/>
              </a:rPr>
              <a:t>Preprocessing</a:t>
            </a:r>
            <a:r>
              <a:rPr lang="en-IN" sz="2800" dirty="0">
                <a:solidFill>
                  <a:schemeClr val="tx1"/>
                </a:solidFill>
                <a:effectLst/>
                <a:latin typeface="Arial" pitchFamily="34" charset="0"/>
                <a:cs typeface="Arial" pitchFamily="34" charset="0"/>
              </a:rPr>
              <a:t> Done:</a:t>
            </a:r>
            <a:r>
              <a:rPr lang="en-US" sz="2800" dirty="0">
                <a:solidFill>
                  <a:schemeClr val="tx1"/>
                </a:solidFill>
                <a:effectLst/>
                <a:latin typeface="Arial" pitchFamily="34" charset="0"/>
                <a:cs typeface="Arial" pitchFamily="34" charset="0"/>
              </a:rPr>
              <a:t/>
            </a:r>
            <a:br>
              <a:rPr lang="en-US" sz="2800" dirty="0">
                <a:solidFill>
                  <a:schemeClr val="tx1"/>
                </a:solidFill>
                <a:effectLst/>
                <a:latin typeface="Arial" pitchFamily="34" charset="0"/>
                <a:cs typeface="Arial" pitchFamily="34" charset="0"/>
              </a:rPr>
            </a:br>
            <a:endParaRPr lang="en-US" sz="28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219200"/>
            <a:ext cx="8305800" cy="5257800"/>
          </a:xfrm>
        </p:spPr>
        <p:txBody>
          <a:bodyPr/>
          <a:lstStyle/>
          <a:p>
            <a:pPr algn="just"/>
            <a:r>
              <a:rPr lang="en-IN" b="1" dirty="0">
                <a:solidFill>
                  <a:schemeClr val="tx1"/>
                </a:solidFill>
                <a:latin typeface="Times New Roman" pitchFamily="18" charset="0"/>
                <a:cs typeface="Times New Roman" pitchFamily="18" charset="0"/>
              </a:rPr>
              <a:t>Data Inputs- Logic- Output Relationships</a:t>
            </a:r>
            <a:endParaRPr lang="en-US" dirty="0">
              <a:solidFill>
                <a:schemeClr val="tx1"/>
              </a:solidFill>
              <a:latin typeface="Times New Roman" pitchFamily="18" charset="0"/>
              <a:cs typeface="Times New Roman" pitchFamily="18" charset="0"/>
            </a:endParaRPr>
          </a:p>
          <a:p>
            <a:pPr algn="just"/>
            <a:r>
              <a:rPr lang="en-IN" dirty="0">
                <a:solidFill>
                  <a:schemeClr val="tx1"/>
                </a:solidFill>
                <a:latin typeface="Times New Roman" pitchFamily="18" charset="0"/>
                <a:cs typeface="Times New Roman" pitchFamily="18" charset="0"/>
              </a:rPr>
              <a:t>Here we converted categorical data into numeric in train dataset because without converting categorical data into numeric we cannot find out correlation of the dataset</a:t>
            </a:r>
            <a:r>
              <a:rPr lang="en-IN" dirty="0" smtClean="0">
                <a:solidFill>
                  <a:schemeClr val="tx1"/>
                </a:solidFill>
                <a:latin typeface="Times New Roman" pitchFamily="18" charset="0"/>
                <a:cs typeface="Times New Roman" pitchFamily="18" charset="0"/>
              </a:rPr>
              <a:t>.</a:t>
            </a:r>
          </a:p>
          <a:p>
            <a:pPr algn="just"/>
            <a:endParaRPr lang="en-US" dirty="0">
              <a:solidFill>
                <a:schemeClr val="tx1"/>
              </a:solidFill>
              <a:latin typeface="Times New Roman" pitchFamily="18" charset="0"/>
              <a:cs typeface="Times New Roman" pitchFamily="18" charset="0"/>
            </a:endParaRPr>
          </a:p>
          <a:p>
            <a:pPr algn="just"/>
            <a:endParaRPr lang="en-US" dirty="0">
              <a:solidFill>
                <a:schemeClr val="tx1"/>
              </a:solidFill>
              <a:latin typeface="Times New Roman" pitchFamily="18" charset="0"/>
              <a:cs typeface="Times New Roman" pitchFamily="18" charset="0"/>
            </a:endParaRPr>
          </a:p>
        </p:txBody>
      </p:sp>
      <p:pic>
        <p:nvPicPr>
          <p:cNvPr id="4" name="Picture 3" descr="C:\Users\Ankita\Desktop\pp\Untitled16.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57390"/>
            <a:ext cx="5732834" cy="2471809"/>
          </a:xfrm>
          <a:prstGeom prst="rect">
            <a:avLst/>
          </a:prstGeom>
          <a:noFill/>
          <a:ln>
            <a:noFill/>
          </a:ln>
        </p:spPr>
      </p:pic>
      <p:sp>
        <p:nvSpPr>
          <p:cNvPr id="5" name="Rectangle 4"/>
          <p:cNvSpPr/>
          <p:nvPr/>
        </p:nvSpPr>
        <p:spPr>
          <a:xfrm>
            <a:off x="461253" y="5029200"/>
            <a:ext cx="8257162" cy="707886"/>
          </a:xfrm>
          <a:prstGeom prst="rect">
            <a:avLst/>
          </a:prstGeom>
        </p:spPr>
        <p:txBody>
          <a:bodyPr wrap="square">
            <a:spAutoFit/>
          </a:bodyPr>
          <a:lstStyle/>
          <a:p>
            <a:r>
              <a:rPr lang="en-IN" sz="2000" dirty="0">
                <a:latin typeface="Times New Roman" pitchFamily="18" charset="0"/>
                <a:cs typeface="Times New Roman" pitchFamily="18" charset="0"/>
              </a:rPr>
              <a:t>In this above code display the categorical columns in and use </a:t>
            </a:r>
            <a:r>
              <a:rPr lang="en-IN" sz="2000" dirty="0" err="1">
                <a:latin typeface="Times New Roman" pitchFamily="18" charset="0"/>
                <a:cs typeface="Times New Roman" pitchFamily="18" charset="0"/>
              </a:rPr>
              <a:t>lable</a:t>
            </a:r>
            <a:r>
              <a:rPr lang="en-IN" sz="2000" dirty="0">
                <a:latin typeface="Times New Roman" pitchFamily="18" charset="0"/>
                <a:cs typeface="Times New Roman" pitchFamily="18" charset="0"/>
              </a:rPr>
              <a:t> encoder technique to convert categorical columns into numeric dataset.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5912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90600"/>
          </a:xfrm>
        </p:spPr>
        <p:txBody>
          <a:bodyPr>
            <a:noAutofit/>
          </a:bodyPr>
          <a:lstStyle/>
          <a:p>
            <a:pPr algn="l"/>
            <a:r>
              <a:rPr lang="en-IN" sz="1800" dirty="0" smtClean="0">
                <a:effectLst/>
              </a:rPr>
              <a:t/>
            </a:r>
            <a:br>
              <a:rPr lang="en-IN" sz="1800" dirty="0" smtClean="0">
                <a:effectLst/>
              </a:rPr>
            </a:br>
            <a:r>
              <a:rPr lang="en-IN" sz="1800" dirty="0">
                <a:effectLst/>
              </a:rPr>
              <a:t/>
            </a:r>
            <a:br>
              <a:rPr lang="en-IN" sz="1800" dirty="0">
                <a:effectLst/>
              </a:rPr>
            </a:br>
            <a:r>
              <a:rPr lang="en-IN" sz="2000" dirty="0" smtClean="0">
                <a:solidFill>
                  <a:schemeClr val="tx1"/>
                </a:solidFill>
                <a:effectLst/>
                <a:latin typeface="Arial" pitchFamily="34" charset="0"/>
                <a:cs typeface="Arial" pitchFamily="34" charset="0"/>
              </a:rPr>
              <a:t>Here </a:t>
            </a:r>
            <a:r>
              <a:rPr lang="en-IN" sz="2000" dirty="0">
                <a:solidFill>
                  <a:schemeClr val="tx1"/>
                </a:solidFill>
                <a:effectLst/>
                <a:latin typeface="Arial" pitchFamily="34" charset="0"/>
                <a:cs typeface="Arial" pitchFamily="34" charset="0"/>
              </a:rPr>
              <a:t>use label encoder to replace the categorical values into numeric in this </a:t>
            </a:r>
            <a:r>
              <a:rPr lang="en-IN" sz="2000" dirty="0" smtClean="0">
                <a:solidFill>
                  <a:schemeClr val="tx1"/>
                </a:solidFill>
                <a:effectLst/>
                <a:latin typeface="Arial" pitchFamily="34" charset="0"/>
                <a:cs typeface="Arial" pitchFamily="34" charset="0"/>
              </a:rPr>
              <a:t>dataset</a:t>
            </a:r>
            <a:r>
              <a:rPr lang="en-IN" sz="2000" dirty="0">
                <a:solidFill>
                  <a:schemeClr val="tx1"/>
                </a:solidFill>
                <a:effectLst/>
                <a:latin typeface="Arial" pitchFamily="34" charset="0"/>
                <a:cs typeface="Arial" pitchFamily="34" charset="0"/>
              </a:rPr>
              <a:t>:</a:t>
            </a:r>
            <a:r>
              <a:rPr lang="en-US" sz="2000" dirty="0">
                <a:solidFill>
                  <a:schemeClr val="tx1"/>
                </a:solidFill>
                <a:effectLst/>
                <a:latin typeface="Arial" pitchFamily="34" charset="0"/>
                <a:cs typeface="Arial" pitchFamily="34" charset="0"/>
              </a:rPr>
              <a:t/>
            </a:r>
            <a:br>
              <a:rPr lang="en-US" sz="2000" dirty="0">
                <a:solidFill>
                  <a:schemeClr val="tx1"/>
                </a:solidFill>
                <a:effectLst/>
                <a:latin typeface="Arial" pitchFamily="34" charset="0"/>
                <a:cs typeface="Arial" pitchFamily="34" charset="0"/>
              </a:rPr>
            </a:br>
            <a:endParaRPr lang="en-US" sz="20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219200"/>
            <a:ext cx="8229600" cy="52578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smtClean="0">
              <a:solidFill>
                <a:schemeClr val="tx1"/>
              </a:solidFill>
              <a:latin typeface="Times New Roman" pitchFamily="18" charset="0"/>
              <a:cs typeface="Times New Roman" pitchFamily="18" charset="0"/>
            </a:endParaRPr>
          </a:p>
          <a:p>
            <a:pPr algn="l"/>
            <a:endParaRPr lang="en-IN" dirty="0">
              <a:solidFill>
                <a:schemeClr val="tx1"/>
              </a:solidFill>
              <a:latin typeface="Times New Roman" pitchFamily="18" charset="0"/>
              <a:cs typeface="Times New Roman" pitchFamily="18" charset="0"/>
            </a:endParaRPr>
          </a:p>
          <a:p>
            <a:pPr algn="l"/>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drop Unnamed :0 and </a:t>
            </a:r>
            <a:r>
              <a:rPr lang="en-IN" dirty="0" err="1">
                <a:solidFill>
                  <a:schemeClr val="tx1"/>
                </a:solidFill>
                <a:latin typeface="Times New Roman" pitchFamily="18" charset="0"/>
                <a:cs typeface="Times New Roman" pitchFamily="18" charset="0"/>
              </a:rPr>
              <a:t>pdate</a:t>
            </a:r>
            <a:r>
              <a:rPr lang="en-IN" dirty="0">
                <a:solidFill>
                  <a:schemeClr val="tx1"/>
                </a:solidFill>
                <a:latin typeface="Times New Roman" pitchFamily="18" charset="0"/>
                <a:cs typeface="Times New Roman" pitchFamily="18" charset="0"/>
              </a:rPr>
              <a:t> column because it is not much important.</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1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033" y="1447800"/>
            <a:ext cx="7239000" cy="2743200"/>
          </a:xfrm>
          <a:prstGeom prst="rect">
            <a:avLst/>
          </a:prstGeom>
          <a:noFill/>
          <a:ln>
            <a:noFill/>
          </a:ln>
        </p:spPr>
      </p:pic>
      <p:pic>
        <p:nvPicPr>
          <p:cNvPr id="5" name="Picture 4" descr="C:\Users\Ankita\Desktop\pp\Untitled18.png"/>
          <p:cNvPicPr/>
          <p:nvPr/>
        </p:nvPicPr>
        <p:blipFill>
          <a:blip r:embed="rId3">
            <a:extLst>
              <a:ext uri="{28A0092B-C50C-407E-A947-70E740481C1C}">
                <a14:useLocalDpi xmlns:a14="http://schemas.microsoft.com/office/drawing/2010/main" val="0"/>
              </a:ext>
            </a:extLst>
          </a:blip>
          <a:srcRect/>
          <a:stretch>
            <a:fillRect/>
          </a:stretch>
        </p:blipFill>
        <p:spPr bwMode="auto">
          <a:xfrm>
            <a:off x="505838" y="4580512"/>
            <a:ext cx="5283200" cy="1123950"/>
          </a:xfrm>
          <a:prstGeom prst="rect">
            <a:avLst/>
          </a:prstGeom>
          <a:noFill/>
          <a:ln>
            <a:noFill/>
          </a:ln>
        </p:spPr>
      </p:pic>
    </p:spTree>
    <p:extLst>
      <p:ext uri="{BB962C8B-B14F-4D97-AF65-F5344CB8AC3E}">
        <p14:creationId xmlns:p14="http://schemas.microsoft.com/office/powerpoint/2010/main" val="405226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199" y="381000"/>
            <a:ext cx="8258783" cy="1143000"/>
          </a:xfrm>
        </p:spPr>
        <p:txBody>
          <a:bodyPr>
            <a:normAutofit fontScale="90000"/>
          </a:bodyPr>
          <a:lstStyle/>
          <a:p>
            <a:pPr algn="l"/>
            <a:r>
              <a:rPr lang="en-US" sz="2700" dirty="0" err="1">
                <a:solidFill>
                  <a:schemeClr val="tx1"/>
                </a:solidFill>
                <a:effectLst/>
              </a:rPr>
              <a:t>Univarient</a:t>
            </a:r>
            <a:r>
              <a:rPr lang="en-US" sz="2700" dirty="0">
                <a:solidFill>
                  <a:schemeClr val="tx1"/>
                </a:solidFill>
                <a:effectLst/>
              </a:rPr>
              <a:t> Analysis of dataset:</a:t>
            </a:r>
            <a:r>
              <a:rPr lang="en-US" dirty="0">
                <a:effectLst/>
              </a:rPr>
              <a:t/>
            </a:r>
            <a:br>
              <a:rPr lang="en-US" dirty="0">
                <a:effectLst/>
              </a:rPr>
            </a:br>
            <a:endParaRPr lang="en-US" dirty="0"/>
          </a:p>
        </p:txBody>
      </p:sp>
      <p:sp>
        <p:nvSpPr>
          <p:cNvPr id="3" name="Subtitle 2"/>
          <p:cNvSpPr>
            <a:spLocks noGrp="1"/>
          </p:cNvSpPr>
          <p:nvPr>
            <p:ph type="subTitle" idx="1"/>
          </p:nvPr>
        </p:nvSpPr>
        <p:spPr>
          <a:xfrm>
            <a:off x="457200" y="1066800"/>
            <a:ext cx="8189976" cy="5334000"/>
          </a:xfrm>
        </p:spPr>
        <p:txBody>
          <a:bodyPr/>
          <a:lstStyle/>
          <a:p>
            <a:pPr algn="just"/>
            <a:r>
              <a:rPr lang="en-US" dirty="0" err="1">
                <a:solidFill>
                  <a:schemeClr val="tx1"/>
                </a:solidFill>
                <a:latin typeface="Times New Roman" pitchFamily="18" charset="0"/>
                <a:cs typeface="Times New Roman" pitchFamily="18" charset="0"/>
              </a:rPr>
              <a:t>Univariate</a:t>
            </a:r>
            <a:r>
              <a:rPr lang="en-US" dirty="0">
                <a:solidFill>
                  <a:schemeClr val="tx1"/>
                </a:solidFill>
                <a:latin typeface="Times New Roman" pitchFamily="18" charset="0"/>
                <a:cs typeface="Times New Roman" pitchFamily="18" charset="0"/>
              </a:rPr>
              <a:t> analysis </a:t>
            </a:r>
            <a:r>
              <a:rPr lang="en-US" b="1" dirty="0">
                <a:solidFill>
                  <a:schemeClr val="tx1"/>
                </a:solidFill>
                <a:latin typeface="Times New Roman" pitchFamily="18" charset="0"/>
                <a:cs typeface="Times New Roman" pitchFamily="18" charset="0"/>
              </a:rPr>
              <a:t>explores each variable in a data set</a:t>
            </a:r>
            <a:r>
              <a:rPr lang="en-US" dirty="0">
                <a:solidFill>
                  <a:schemeClr val="tx1"/>
                </a:solidFill>
                <a:latin typeface="Times New Roman" pitchFamily="18" charset="0"/>
                <a:cs typeface="Times New Roman" pitchFamily="18" charset="0"/>
              </a:rPr>
              <a:t>, separately. It looks at the range of values, as well as the central tendency of the values. It describes the pattern of response to the variable. It describes each variable on its own.</a:t>
            </a:r>
          </a:p>
          <a:p>
            <a:pPr algn="l"/>
            <a:endParaRPr lang="en-US" dirty="0"/>
          </a:p>
        </p:txBody>
      </p:sp>
      <p:pic>
        <p:nvPicPr>
          <p:cNvPr id="4" name="Picture 3" descr="C:\Users\Ankita\Desktop\pp\Untitled19.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5226050" cy="2819400"/>
          </a:xfrm>
          <a:prstGeom prst="rect">
            <a:avLst/>
          </a:prstGeom>
          <a:noFill/>
          <a:ln>
            <a:noFill/>
          </a:ln>
        </p:spPr>
      </p:pic>
      <p:sp>
        <p:nvSpPr>
          <p:cNvPr id="5" name="Rectangle 1"/>
          <p:cNvSpPr>
            <a:spLocks noChangeArrowheads="1"/>
          </p:cNvSpPr>
          <p:nvPr/>
        </p:nvSpPr>
        <p:spPr bwMode="auto">
          <a:xfrm>
            <a:off x="609600" y="5331023"/>
            <a:ext cx="8140434"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effectLst/>
                <a:latin typeface="Times New Roman" pitchFamily="18" charset="0"/>
                <a:ea typeface="Times New Roman" pitchFamily="18" charset="0"/>
                <a:cs typeface="Times New Roman" pitchFamily="18" charset="0"/>
              </a:rPr>
              <a:t> analysis of  ‘label’ column in this dataset in this label was the target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Times New Roman" pitchFamily="18" charset="0"/>
                <a:ea typeface="Times New Roman" pitchFamily="18" charset="0"/>
                <a:cs typeface="Times New Roman" pitchFamily="18" charset="0"/>
              </a:rPr>
              <a:t>column and there</a:t>
            </a:r>
            <a:r>
              <a:rPr kumimoji="0" lang="en-US" sz="2000" b="0" i="0" u="none" strike="noStrike" cap="none" normalizeH="0" dirty="0" smtClean="0">
                <a:ln>
                  <a:noFill/>
                </a:ln>
                <a:effectLst/>
                <a:latin typeface="Times New Roman" pitchFamily="18" charset="0"/>
                <a:ea typeface="Times New Roman" pitchFamily="18" charset="0"/>
                <a:cs typeface="Times New Roman" pitchFamily="18" charset="0"/>
              </a:rPr>
              <a:t> </a:t>
            </a:r>
            <a:r>
              <a:rPr kumimoji="0" lang="en-US" sz="2000" b="0" i="0" u="none" strike="noStrike" cap="none" normalizeH="0" baseline="0" dirty="0" smtClean="0">
                <a:ln>
                  <a:noFill/>
                </a:ln>
                <a:effectLst/>
                <a:latin typeface="Times New Roman" pitchFamily="18" charset="0"/>
                <a:ea typeface="Times New Roman" pitchFamily="18" charset="0"/>
                <a:cs typeface="Times New Roman" pitchFamily="18" charset="0"/>
              </a:rPr>
              <a:t>was class imbalance problem is occur.</a:t>
            </a:r>
            <a:r>
              <a:rPr kumimoji="0" lang="en-US" sz="2000" b="0" i="0" u="none" strike="noStrike" cap="none" normalizeH="0" baseline="0" dirty="0" smtClean="0">
                <a:ln>
                  <a:noFill/>
                </a:ln>
                <a:effectLst/>
                <a:latin typeface="Times New Roman" pitchFamily="18" charset="0"/>
                <a:cs typeface="Times New Roman" pitchFamily="18" charset="0"/>
              </a:rPr>
              <a:t> </a:t>
            </a:r>
          </a:p>
        </p:txBody>
      </p:sp>
    </p:spTree>
    <p:extLst>
      <p:ext uri="{BB962C8B-B14F-4D97-AF65-F5344CB8AC3E}">
        <p14:creationId xmlns:p14="http://schemas.microsoft.com/office/powerpoint/2010/main" val="65739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
            <a:ext cx="8229600" cy="60198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p:txBody>
      </p:sp>
      <p:pic>
        <p:nvPicPr>
          <p:cNvPr id="4" name="Picture 3" descr="C:\Users\Ankita\Desktop\pp\Untitled20.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4038600" cy="3810000"/>
          </a:xfrm>
          <a:prstGeom prst="rect">
            <a:avLst/>
          </a:prstGeom>
          <a:noFill/>
          <a:ln>
            <a:noFill/>
          </a:ln>
        </p:spPr>
      </p:pic>
      <p:sp>
        <p:nvSpPr>
          <p:cNvPr id="5" name="Rectangle 4"/>
          <p:cNvSpPr/>
          <p:nvPr/>
        </p:nvSpPr>
        <p:spPr>
          <a:xfrm>
            <a:off x="457200" y="4800600"/>
            <a:ext cx="8077200" cy="707886"/>
          </a:xfrm>
          <a:prstGeom prst="rect">
            <a:avLst/>
          </a:prstGeom>
        </p:spPr>
        <p:txBody>
          <a:bodyPr wrap="square">
            <a:spAutoFit/>
          </a:bodyPr>
          <a:lstStyle/>
          <a:p>
            <a:r>
              <a:rPr lang="en-IN" sz="2000" dirty="0" err="1">
                <a:latin typeface="Times New Roman" pitchFamily="18" charset="0"/>
                <a:cs typeface="Times New Roman" pitchFamily="18" charset="0"/>
              </a:rPr>
              <a:t>Univarient</a:t>
            </a:r>
            <a:r>
              <a:rPr lang="en-IN" sz="2000" dirty="0">
                <a:latin typeface="Times New Roman" pitchFamily="18" charset="0"/>
                <a:cs typeface="Times New Roman" pitchFamily="18" charset="0"/>
              </a:rPr>
              <a:t> analysis of cnt_ma-rech30 </a:t>
            </a:r>
            <a:r>
              <a:rPr lang="en-IN" sz="2000" dirty="0" smtClean="0">
                <a:latin typeface="Times New Roman" pitchFamily="18" charset="0"/>
                <a:cs typeface="Times New Roman" pitchFamily="18" charset="0"/>
              </a:rPr>
              <a:t> and cnt_loans30 column </a:t>
            </a:r>
            <a:r>
              <a:rPr lang="en-IN" sz="2000" dirty="0">
                <a:latin typeface="Times New Roman" pitchFamily="18" charset="0"/>
                <a:cs typeface="Times New Roman" pitchFamily="18" charset="0"/>
              </a:rPr>
              <a:t>in this dataset.</a:t>
            </a:r>
            <a:endParaRPr lang="en-US" sz="2000" dirty="0">
              <a:latin typeface="Times New Roman" pitchFamily="18" charset="0"/>
              <a:cs typeface="Times New Roman" pitchFamily="18" charset="0"/>
            </a:endParaRPr>
          </a:p>
        </p:txBody>
      </p:sp>
      <p:pic>
        <p:nvPicPr>
          <p:cNvPr id="6" name="Picture 5" descr="C:\Users\Ankita\Desktop\pp\Untitled21.png"/>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62966"/>
            <a:ext cx="3657600" cy="3604233"/>
          </a:xfrm>
          <a:prstGeom prst="rect">
            <a:avLst/>
          </a:prstGeom>
          <a:noFill/>
          <a:ln>
            <a:noFill/>
          </a:ln>
        </p:spPr>
      </p:pic>
    </p:spTree>
    <p:extLst>
      <p:ext uri="{BB962C8B-B14F-4D97-AF65-F5344CB8AC3E}">
        <p14:creationId xmlns:p14="http://schemas.microsoft.com/office/powerpoint/2010/main" val="18055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305800" cy="60198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a:p>
        </p:txBody>
      </p:sp>
      <p:pic>
        <p:nvPicPr>
          <p:cNvPr id="4" name="Picture 3" descr="C:\Users\Ankita\Desktop\pp\Untitled22.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627062"/>
            <a:ext cx="4038600" cy="3733800"/>
          </a:xfrm>
          <a:prstGeom prst="rect">
            <a:avLst/>
          </a:prstGeom>
          <a:noFill/>
          <a:ln>
            <a:noFill/>
          </a:ln>
        </p:spPr>
      </p:pic>
      <p:pic>
        <p:nvPicPr>
          <p:cNvPr id="5" name="Picture 4" descr="C:\Users\Ankita\Desktop\pp\Untitled23.png"/>
          <p:cNvPicPr/>
          <p:nvPr/>
        </p:nvPicPr>
        <p:blipFill>
          <a:blip r:embed="rId3">
            <a:extLst>
              <a:ext uri="{28A0092B-C50C-407E-A947-70E740481C1C}">
                <a14:useLocalDpi xmlns:a14="http://schemas.microsoft.com/office/drawing/2010/main" val="0"/>
              </a:ext>
            </a:extLst>
          </a:blip>
          <a:srcRect/>
          <a:stretch>
            <a:fillRect/>
          </a:stretch>
        </p:blipFill>
        <p:spPr bwMode="auto">
          <a:xfrm>
            <a:off x="4800600" y="685800"/>
            <a:ext cx="3851275" cy="3616325"/>
          </a:xfrm>
          <a:prstGeom prst="rect">
            <a:avLst/>
          </a:prstGeom>
          <a:noFill/>
          <a:ln>
            <a:noFill/>
          </a:ln>
        </p:spPr>
      </p:pic>
      <p:sp>
        <p:nvSpPr>
          <p:cNvPr id="6" name="Rectangle 5"/>
          <p:cNvSpPr/>
          <p:nvPr/>
        </p:nvSpPr>
        <p:spPr>
          <a:xfrm>
            <a:off x="457200" y="5181600"/>
            <a:ext cx="8305800" cy="400110"/>
          </a:xfrm>
          <a:prstGeom prst="rect">
            <a:avLst/>
          </a:prstGeom>
        </p:spPr>
        <p:txBody>
          <a:bodyPr wrap="square">
            <a:spAutoFit/>
          </a:bodyPr>
          <a:lstStyle/>
          <a:p>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a:t>
            </a:r>
            <a:r>
              <a:rPr lang="en-IN" sz="2000" dirty="0">
                <a:latin typeface="Times New Roman" pitchFamily="18" charset="0"/>
                <a:cs typeface="Times New Roman" pitchFamily="18" charset="0"/>
              </a:rPr>
              <a:t>max_loans90 </a:t>
            </a:r>
            <a:r>
              <a:rPr lang="en-IN" sz="2000" dirty="0" smtClean="0">
                <a:latin typeface="Times New Roman" pitchFamily="18" charset="0"/>
                <a:cs typeface="Times New Roman" pitchFamily="18" charset="0"/>
              </a:rPr>
              <a:t> and </a:t>
            </a:r>
            <a:r>
              <a:rPr lang="en-US" sz="2000" dirty="0" smtClean="0">
                <a:latin typeface="Times New Roman" pitchFamily="18" charset="0"/>
                <a:cs typeface="Times New Roman" pitchFamily="18" charset="0"/>
              </a:rPr>
              <a:t>amnt_loans90 </a:t>
            </a:r>
            <a:r>
              <a:rPr lang="en-US" sz="2000" dirty="0">
                <a:latin typeface="Times New Roman" pitchFamily="18" charset="0"/>
                <a:cs typeface="Times New Roman" pitchFamily="18" charset="0"/>
              </a:rPr>
              <a:t>column in this dataset.</a:t>
            </a:r>
          </a:p>
        </p:txBody>
      </p:sp>
    </p:spTree>
    <p:extLst>
      <p:ext uri="{BB962C8B-B14F-4D97-AF65-F5344CB8AC3E}">
        <p14:creationId xmlns:p14="http://schemas.microsoft.com/office/powerpoint/2010/main" val="157244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05800" cy="914400"/>
          </a:xfrm>
        </p:spPr>
        <p:txBody>
          <a:bodyPr>
            <a:noAutofit/>
          </a:bodyPr>
          <a:lstStyle/>
          <a:p>
            <a:pPr algn="l"/>
            <a:r>
              <a:rPr lang="en-US" sz="2000" dirty="0">
                <a:solidFill>
                  <a:schemeClr val="tx1"/>
                </a:solidFill>
                <a:effectLst/>
                <a:latin typeface="Arial" pitchFamily="34" charset="0"/>
                <a:cs typeface="Arial" pitchFamily="34" charset="0"/>
              </a:rPr>
              <a:t>Checking Distribution of  columns in this dataset they are normally distributed or not:</a:t>
            </a:r>
            <a:r>
              <a:rPr lang="en-US" sz="2000" dirty="0">
                <a:effectLst/>
              </a:rPr>
              <a:t/>
            </a:r>
            <a:br>
              <a:rPr lang="en-US" sz="2000" dirty="0">
                <a:effectLst/>
              </a:rPr>
            </a:br>
            <a:endParaRPr lang="en-US" sz="2000" dirty="0"/>
          </a:p>
        </p:txBody>
      </p:sp>
      <p:sp>
        <p:nvSpPr>
          <p:cNvPr id="3" name="Subtitle 2"/>
          <p:cNvSpPr>
            <a:spLocks noGrp="1"/>
          </p:cNvSpPr>
          <p:nvPr>
            <p:ph type="subTitle" idx="1"/>
          </p:nvPr>
        </p:nvSpPr>
        <p:spPr>
          <a:xfrm>
            <a:off x="381000" y="1143000"/>
            <a:ext cx="8305800" cy="5334000"/>
          </a:xfrm>
        </p:spPr>
        <p:txBody>
          <a:bodyPr/>
          <a:lstStyle/>
          <a:p>
            <a:pPr algn="just"/>
            <a:r>
              <a:rPr lang="en-IN" sz="1600" dirty="0">
                <a:solidFill>
                  <a:schemeClr val="tx1"/>
                </a:solidFill>
                <a:latin typeface="Times New Roman" pitchFamily="18" charset="0"/>
                <a:cs typeface="Times New Roman" pitchFamily="18" charset="0"/>
              </a:rPr>
              <a:t>Now Check The all the columns data are normally Distributed or not:</a:t>
            </a:r>
            <a:endParaRPr lang="en-US" sz="1600" dirty="0">
              <a:solidFill>
                <a:schemeClr val="tx1"/>
              </a:solidFill>
              <a:latin typeface="Times New Roman" pitchFamily="18" charset="0"/>
              <a:cs typeface="Times New Roman" pitchFamily="18" charset="0"/>
            </a:endParaRPr>
          </a:p>
          <a:p>
            <a:pPr algn="just"/>
            <a:r>
              <a:rPr lang="en-IN" sz="1600" dirty="0">
                <a:solidFill>
                  <a:schemeClr val="tx1"/>
                </a:solidFill>
                <a:latin typeface="Times New Roman" pitchFamily="18" charset="0"/>
                <a:cs typeface="Times New Roman" pitchFamily="18" charset="0"/>
              </a:rPr>
              <a:t>Normally distributed data, there is a constant proportion of data points lying under the curve between the mean and a specific number of standard deviations from the mean. Thus, for a normal distribution, almost all values lie within 3 standard deviations of the mean.</a:t>
            </a:r>
            <a:endParaRPr lang="en-US" sz="1600" dirty="0">
              <a:solidFill>
                <a:schemeClr val="tx1"/>
              </a:solidFill>
              <a:latin typeface="Times New Roman" pitchFamily="18" charset="0"/>
              <a:cs typeface="Times New Roman" pitchFamily="18" charset="0"/>
            </a:endParaRPr>
          </a:p>
          <a:p>
            <a:r>
              <a:rPr lang="en-IN" dirty="0"/>
              <a:t> </a:t>
            </a:r>
            <a:endParaRPr lang="en-US" dirty="0"/>
          </a:p>
          <a:p>
            <a:pPr algn="l"/>
            <a:endParaRPr lang="en-US" dirty="0"/>
          </a:p>
        </p:txBody>
      </p:sp>
      <p:pic>
        <p:nvPicPr>
          <p:cNvPr id="4" name="Picture 3" descr="C:\Users\Ankita\Desktop\pp\Untitled24.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14600"/>
            <a:ext cx="3733799" cy="3200400"/>
          </a:xfrm>
          <a:prstGeom prst="rect">
            <a:avLst/>
          </a:prstGeom>
          <a:noFill/>
          <a:ln>
            <a:noFill/>
          </a:ln>
        </p:spPr>
      </p:pic>
      <p:pic>
        <p:nvPicPr>
          <p:cNvPr id="5" name="Picture 4" descr="C:\Users\Ankita\Desktop\pp\Untitled25.png"/>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14600"/>
            <a:ext cx="3886200" cy="3200400"/>
          </a:xfrm>
          <a:prstGeom prst="rect">
            <a:avLst/>
          </a:prstGeom>
          <a:noFill/>
          <a:ln>
            <a:noFill/>
          </a:ln>
        </p:spPr>
      </p:pic>
    </p:spTree>
    <p:extLst>
      <p:ext uri="{BB962C8B-B14F-4D97-AF65-F5344CB8AC3E}">
        <p14:creationId xmlns:p14="http://schemas.microsoft.com/office/powerpoint/2010/main" val="389698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305800" cy="60198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a:p>
        </p:txBody>
      </p:sp>
      <p:pic>
        <p:nvPicPr>
          <p:cNvPr id="4" name="Picture 3" descr="C:\Users\Ankita\Desktop\pp\Untitled26.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6553200" cy="3657600"/>
          </a:xfrm>
          <a:prstGeom prst="rect">
            <a:avLst/>
          </a:prstGeom>
          <a:noFill/>
          <a:ln>
            <a:noFill/>
          </a:ln>
        </p:spPr>
      </p:pic>
      <p:sp>
        <p:nvSpPr>
          <p:cNvPr id="5" name="Rectangle 4"/>
          <p:cNvSpPr/>
          <p:nvPr/>
        </p:nvSpPr>
        <p:spPr>
          <a:xfrm>
            <a:off x="684178" y="4800600"/>
            <a:ext cx="7850221" cy="707886"/>
          </a:xfrm>
          <a:prstGeom prst="rect">
            <a:avLst/>
          </a:prstGeom>
        </p:spPr>
        <p:txBody>
          <a:bodyPr wrap="square">
            <a:spAutoFit/>
          </a:bodyPr>
          <a:lstStyle/>
          <a:p>
            <a:r>
              <a:rPr lang="en-IN" sz="2000" dirty="0">
                <a:latin typeface="Times New Roman" pitchFamily="18" charset="0"/>
                <a:cs typeface="Times New Roman" pitchFamily="18" charset="0"/>
              </a:rPr>
              <a:t>In this above distribution there was sum columns are normally is distributed and some columns are not normally distributed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1789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762000"/>
          </a:xfrm>
        </p:spPr>
        <p:txBody>
          <a:bodyPr>
            <a:noAutofit/>
          </a:bodyPr>
          <a:lstStyle/>
          <a:p>
            <a:pPr algn="l"/>
            <a:r>
              <a:rPr lang="en-IN" sz="2400" dirty="0">
                <a:solidFill>
                  <a:schemeClr val="tx1"/>
                </a:solidFill>
                <a:effectLst/>
                <a:latin typeface="Arial" pitchFamily="34" charset="0"/>
                <a:cs typeface="Arial" pitchFamily="34" charset="0"/>
              </a:rPr>
              <a:t>Bi </a:t>
            </a:r>
            <a:r>
              <a:rPr lang="en-IN" sz="2400" dirty="0" err="1">
                <a:solidFill>
                  <a:schemeClr val="tx1"/>
                </a:solidFill>
                <a:effectLst/>
                <a:latin typeface="Arial" pitchFamily="34" charset="0"/>
                <a:cs typeface="Arial" pitchFamily="34" charset="0"/>
              </a:rPr>
              <a:t>varient</a:t>
            </a:r>
            <a:r>
              <a:rPr lang="en-IN" sz="2400" dirty="0">
                <a:solidFill>
                  <a:schemeClr val="tx1"/>
                </a:solidFill>
                <a:effectLst/>
                <a:latin typeface="Arial" pitchFamily="34" charset="0"/>
                <a:cs typeface="Arial" pitchFamily="34" charset="0"/>
              </a:rPr>
              <a:t> Analysis:  </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914400"/>
            <a:ext cx="8037576" cy="5486400"/>
          </a:xfrm>
        </p:spPr>
        <p:txBody>
          <a:bodyPr/>
          <a:lstStyle/>
          <a:p>
            <a:pPr algn="l"/>
            <a:r>
              <a:rPr lang="en-IN" b="1" dirty="0">
                <a:solidFill>
                  <a:schemeClr val="tx1"/>
                </a:solidFill>
                <a:latin typeface="Times New Roman" pitchFamily="18" charset="0"/>
                <a:cs typeface="Times New Roman" pitchFamily="18" charset="0"/>
              </a:rPr>
              <a:t>Scatter Plot of Dataset:</a:t>
            </a:r>
            <a:endParaRPr lang="en-US" b="1" i="1"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27.png"/>
          <p:cNvPicPr/>
          <p:nvPr/>
        </p:nvPicPr>
        <p:blipFill>
          <a:blip r:embed="rId2">
            <a:extLst>
              <a:ext uri="{28A0092B-C50C-407E-A947-70E740481C1C}">
                <a14:useLocalDpi xmlns:a14="http://schemas.microsoft.com/office/drawing/2010/main" val="0"/>
              </a:ext>
            </a:extLst>
          </a:blip>
          <a:srcRect/>
          <a:stretch>
            <a:fillRect/>
          </a:stretch>
        </p:blipFill>
        <p:spPr bwMode="auto">
          <a:xfrm>
            <a:off x="658238" y="1447800"/>
            <a:ext cx="7010400" cy="3352799"/>
          </a:xfrm>
          <a:prstGeom prst="rect">
            <a:avLst/>
          </a:prstGeom>
          <a:noFill/>
          <a:ln>
            <a:noFill/>
          </a:ln>
        </p:spPr>
      </p:pic>
      <p:sp>
        <p:nvSpPr>
          <p:cNvPr id="5" name="Rectangle 4"/>
          <p:cNvSpPr/>
          <p:nvPr/>
        </p:nvSpPr>
        <p:spPr>
          <a:xfrm>
            <a:off x="533400" y="5410200"/>
            <a:ext cx="7620000" cy="400110"/>
          </a:xfrm>
          <a:prstGeom prst="rect">
            <a:avLst/>
          </a:prstGeom>
        </p:spPr>
        <p:txBody>
          <a:bodyPr wrap="square">
            <a:spAutoFit/>
          </a:bodyPr>
          <a:lstStyle/>
          <a:p>
            <a:r>
              <a:rPr lang="en-US" sz="2000" dirty="0">
                <a:latin typeface="Times New Roman" pitchFamily="18" charset="0"/>
                <a:cs typeface="Times New Roman" pitchFamily="18" charset="0"/>
              </a:rPr>
              <a:t>Here Above Scatterplot shows the comparison between two columns.</a:t>
            </a:r>
          </a:p>
        </p:txBody>
      </p:sp>
    </p:spTree>
    <p:extLst>
      <p:ext uri="{BB962C8B-B14F-4D97-AF65-F5344CB8AC3E}">
        <p14:creationId xmlns:p14="http://schemas.microsoft.com/office/powerpoint/2010/main" val="272371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02920" y="530352"/>
            <a:ext cx="8183880" cy="5718048"/>
          </a:xfrm>
        </p:spPr>
        <p:txBody>
          <a:bodyPr>
            <a:normAutofit/>
          </a:bodyPr>
          <a:lstStyle/>
          <a:p>
            <a:pPr marL="0" indent="0" algn="just">
              <a:buNone/>
            </a:pPr>
            <a:r>
              <a:rPr lang="en-US" sz="3600" b="1" dirty="0" smtClean="0">
                <a:latin typeface="Arial" pitchFamily="34" charset="0"/>
                <a:cs typeface="Arial" pitchFamily="34" charset="0"/>
              </a:rPr>
              <a:t>Problem Definition:</a:t>
            </a:r>
          </a:p>
          <a:p>
            <a:pPr marL="0" indent="0" algn="just">
              <a:buNone/>
            </a:pPr>
            <a:endParaRPr lang="en-US" sz="2400" dirty="0">
              <a:latin typeface="Arial" pitchFamily="34" charset="0"/>
              <a:cs typeface="Arial" pitchFamily="34" charset="0"/>
            </a:endParaRPr>
          </a:p>
          <a:p>
            <a:pPr marL="0" indent="0" algn="just">
              <a:buNone/>
            </a:pPr>
            <a:r>
              <a:rPr lang="en-US" sz="2400" dirty="0" smtClean="0">
                <a:latin typeface="Times New Roman" pitchFamily="18" charset="0"/>
                <a:cs typeface="Times New Roman" pitchFamily="18" charset="0"/>
              </a:rPr>
              <a:t>Build </a:t>
            </a:r>
            <a:r>
              <a:rPr lang="en-US" sz="2400" dirty="0">
                <a:latin typeface="Times New Roman" pitchFamily="18" charset="0"/>
                <a:cs typeface="Times New Roman" pitchFamily="18" charset="0"/>
              </a:rPr>
              <a:t>a model which can be used to predict in terms of a probability for each loan transaction, whether the customer will be paying back the loaned amount within 5 days of insurance of loan. In this case, Label ‘1’ indicates that the loan has been </a:t>
            </a:r>
            <a:r>
              <a:rPr lang="en-US" sz="2400" dirty="0" err="1">
                <a:latin typeface="Times New Roman" pitchFamily="18" charset="0"/>
                <a:cs typeface="Times New Roman" pitchFamily="18" charset="0"/>
              </a:rPr>
              <a:t>payed</a:t>
            </a:r>
            <a:r>
              <a:rPr lang="en-US" sz="2400" dirty="0">
                <a:latin typeface="Times New Roman" pitchFamily="18" charset="0"/>
                <a:cs typeface="Times New Roman" pitchFamily="18" charset="0"/>
              </a:rPr>
              <a:t> i.e. Non- defaulter, while, Label ‘0’ indicates that the loan has not been </a:t>
            </a:r>
            <a:r>
              <a:rPr lang="en-US" sz="2400" dirty="0" err="1">
                <a:latin typeface="Times New Roman" pitchFamily="18" charset="0"/>
                <a:cs typeface="Times New Roman" pitchFamily="18" charset="0"/>
              </a:rPr>
              <a:t>payed</a:t>
            </a:r>
            <a:r>
              <a:rPr lang="en-US" sz="2400" dirty="0">
                <a:latin typeface="Times New Roman" pitchFamily="18" charset="0"/>
                <a:cs typeface="Times New Roman" pitchFamily="18" charset="0"/>
              </a:rPr>
              <a:t> i.e. defaulter.</a:t>
            </a:r>
          </a:p>
        </p:txBody>
      </p:sp>
    </p:spTree>
    <p:extLst>
      <p:ext uri="{BB962C8B-B14F-4D97-AF65-F5344CB8AC3E}">
        <p14:creationId xmlns:p14="http://schemas.microsoft.com/office/powerpoint/2010/main" val="1066644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76655"/>
            <a:ext cx="8305800" cy="5847945"/>
          </a:xfrm>
        </p:spPr>
        <p:txBody>
          <a:bodyPr/>
          <a:lstStyle/>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lgn="l"/>
            <a:endParaRPr lang="en-US" dirty="0" smtClean="0">
              <a:solidFill>
                <a:schemeClr val="tx1"/>
              </a:solidFill>
              <a:latin typeface="Times New Roman" pitchFamily="18" charset="0"/>
              <a:cs typeface="Times New Roman" pitchFamily="18" charset="0"/>
            </a:endParaRPr>
          </a:p>
          <a:p>
            <a:pPr algn="l"/>
            <a:r>
              <a:rPr lang="en-US" dirty="0" smtClean="0">
                <a:solidFill>
                  <a:schemeClr val="tx1"/>
                </a:solidFill>
                <a:latin typeface="Times New Roman" pitchFamily="18" charset="0"/>
                <a:cs typeface="Times New Roman" pitchFamily="18" charset="0"/>
              </a:rPr>
              <a:t>Here </a:t>
            </a:r>
            <a:r>
              <a:rPr lang="en-US" dirty="0">
                <a:solidFill>
                  <a:schemeClr val="tx1"/>
                </a:solidFill>
                <a:latin typeface="Times New Roman" pitchFamily="18" charset="0"/>
                <a:cs typeface="Times New Roman" pitchFamily="18" charset="0"/>
              </a:rPr>
              <a:t>Above Scatterplot shows the comparison between two columns.</a:t>
            </a:r>
          </a:p>
          <a:p>
            <a:endParaRPr lang="en-US" dirty="0"/>
          </a:p>
        </p:txBody>
      </p:sp>
      <p:pic>
        <p:nvPicPr>
          <p:cNvPr id="4" name="Picture 3" descr="C:\Users\Ankita\Desktop\pp\Untitled28.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5867400" cy="2152650"/>
          </a:xfrm>
          <a:prstGeom prst="rect">
            <a:avLst/>
          </a:prstGeom>
          <a:noFill/>
          <a:ln>
            <a:noFill/>
          </a:ln>
        </p:spPr>
      </p:pic>
      <p:sp>
        <p:nvSpPr>
          <p:cNvPr id="5" name="Rectangle 4"/>
          <p:cNvSpPr/>
          <p:nvPr/>
        </p:nvSpPr>
        <p:spPr>
          <a:xfrm>
            <a:off x="453956" y="2895600"/>
            <a:ext cx="8156643" cy="400110"/>
          </a:xfrm>
          <a:prstGeom prst="rect">
            <a:avLst/>
          </a:prstGeom>
        </p:spPr>
        <p:txBody>
          <a:bodyPr wrap="square">
            <a:spAutoFit/>
          </a:bodyPr>
          <a:lstStyle/>
          <a:p>
            <a:r>
              <a:rPr lang="en-US" sz="2000" dirty="0">
                <a:latin typeface="Times New Roman" pitchFamily="18" charset="0"/>
                <a:cs typeface="Times New Roman" pitchFamily="18" charset="0"/>
              </a:rPr>
              <a:t>Here Above Scatterplot shows the comparison between two columns.</a:t>
            </a:r>
          </a:p>
        </p:txBody>
      </p:sp>
      <p:pic>
        <p:nvPicPr>
          <p:cNvPr id="6" name="Picture 5" descr="C:\Users\Ankita\Desktop\pp\Untitled29.png"/>
          <p:cNvPicPr/>
          <p:nvPr/>
        </p:nvPicPr>
        <p:blipFill>
          <a:blip r:embed="rId3">
            <a:extLst>
              <a:ext uri="{28A0092B-C50C-407E-A947-70E740481C1C}">
                <a14:useLocalDpi xmlns:a14="http://schemas.microsoft.com/office/drawing/2010/main" val="0"/>
              </a:ext>
            </a:extLst>
          </a:blip>
          <a:srcRect/>
          <a:stretch>
            <a:fillRect/>
          </a:stretch>
        </p:blipFill>
        <p:spPr bwMode="auto">
          <a:xfrm>
            <a:off x="527367" y="3378395"/>
            <a:ext cx="5949633" cy="2108005"/>
          </a:xfrm>
          <a:prstGeom prst="rect">
            <a:avLst/>
          </a:prstGeom>
          <a:noFill/>
          <a:ln>
            <a:noFill/>
          </a:ln>
        </p:spPr>
      </p:pic>
    </p:spTree>
    <p:extLst>
      <p:ext uri="{BB962C8B-B14F-4D97-AF65-F5344CB8AC3E}">
        <p14:creationId xmlns:p14="http://schemas.microsoft.com/office/powerpoint/2010/main" val="3443773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
            <a:ext cx="8382000" cy="60198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a:p>
        </p:txBody>
      </p:sp>
      <p:pic>
        <p:nvPicPr>
          <p:cNvPr id="4" name="Picture 3" descr="C:\Users\Ankita\Desktop\pp\Untitled30.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010400" cy="3733800"/>
          </a:xfrm>
          <a:prstGeom prst="rect">
            <a:avLst/>
          </a:prstGeom>
          <a:noFill/>
          <a:ln>
            <a:noFill/>
          </a:ln>
        </p:spPr>
      </p:pic>
      <p:sp>
        <p:nvSpPr>
          <p:cNvPr id="5" name="Rectangle 4"/>
          <p:cNvSpPr/>
          <p:nvPr/>
        </p:nvSpPr>
        <p:spPr>
          <a:xfrm>
            <a:off x="685800" y="4876800"/>
            <a:ext cx="8001000" cy="400110"/>
          </a:xfrm>
          <a:prstGeom prst="rect">
            <a:avLst/>
          </a:prstGeom>
        </p:spPr>
        <p:txBody>
          <a:bodyPr wrap="square">
            <a:spAutoFit/>
          </a:bodyPr>
          <a:lstStyle/>
          <a:p>
            <a:r>
              <a:rPr lang="en-IN" sz="2000" dirty="0">
                <a:latin typeface="Times New Roman" pitchFamily="18" charset="0"/>
                <a:cs typeface="Times New Roman" pitchFamily="18" charset="0"/>
              </a:rPr>
              <a:t>Here Above Scatterplot shows the comparison between three columns.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413104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772400" cy="533400"/>
          </a:xfrm>
        </p:spPr>
        <p:txBody>
          <a:bodyPr>
            <a:normAutofit/>
          </a:bodyPr>
          <a:lstStyle/>
          <a:p>
            <a:pPr algn="l"/>
            <a:r>
              <a:rPr lang="en-US" sz="2400" dirty="0">
                <a:solidFill>
                  <a:schemeClr val="tx1"/>
                </a:solidFill>
                <a:effectLst/>
                <a:latin typeface="Arial" pitchFamily="34" charset="0"/>
                <a:cs typeface="Arial" pitchFamily="34" charset="0"/>
              </a:rPr>
              <a:t>Checking Outliers of Dataset:</a:t>
            </a:r>
          </a:p>
        </p:txBody>
      </p:sp>
      <p:sp>
        <p:nvSpPr>
          <p:cNvPr id="3" name="Subtitle 2"/>
          <p:cNvSpPr>
            <a:spLocks noGrp="1"/>
          </p:cNvSpPr>
          <p:nvPr>
            <p:ph type="subTitle" idx="1"/>
          </p:nvPr>
        </p:nvSpPr>
        <p:spPr>
          <a:xfrm>
            <a:off x="457200" y="1143000"/>
            <a:ext cx="8305800" cy="5257800"/>
          </a:xfrm>
        </p:spPr>
        <p:txBody>
          <a:bodyPr/>
          <a:lstStyle/>
          <a:p>
            <a:pPr algn="l"/>
            <a:endParaRPr lang="en-US" dirty="0"/>
          </a:p>
        </p:txBody>
      </p:sp>
      <p:pic>
        <p:nvPicPr>
          <p:cNvPr id="4" name="Picture 3" descr="C:\Users\Ankita\Desktop\pp\Untitled3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86726"/>
            <a:ext cx="5731510" cy="2137410"/>
          </a:xfrm>
          <a:prstGeom prst="rect">
            <a:avLst/>
          </a:prstGeom>
          <a:noFill/>
          <a:ln>
            <a:noFill/>
          </a:ln>
        </p:spPr>
      </p:pic>
      <p:pic>
        <p:nvPicPr>
          <p:cNvPr id="5" name="Picture 4" descr="C:\Users\Ankita\Desktop\pp\Untitled3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23" y="3962400"/>
            <a:ext cx="5731510" cy="2124075"/>
          </a:xfrm>
          <a:prstGeom prst="rect">
            <a:avLst/>
          </a:prstGeom>
          <a:noFill/>
          <a:ln>
            <a:noFill/>
          </a:ln>
        </p:spPr>
      </p:pic>
    </p:spTree>
    <p:extLst>
      <p:ext uri="{BB962C8B-B14F-4D97-AF65-F5344CB8AC3E}">
        <p14:creationId xmlns:p14="http://schemas.microsoft.com/office/powerpoint/2010/main" val="127204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381000"/>
            <a:ext cx="8382000" cy="6096000"/>
          </a:xfrm>
        </p:spPr>
        <p:txBody>
          <a:bodyPr/>
          <a:lstStyle/>
          <a:p>
            <a:pPr algn="l"/>
            <a:endParaRPr lang="en-US" dirty="0"/>
          </a:p>
        </p:txBody>
      </p:sp>
      <p:pic>
        <p:nvPicPr>
          <p:cNvPr id="4" name="Picture 3" descr="C:\Users\Ankita\Desktop\pp\Untitled3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457200"/>
            <a:ext cx="6705600" cy="2590800"/>
          </a:xfrm>
          <a:prstGeom prst="rect">
            <a:avLst/>
          </a:prstGeom>
          <a:noFill/>
          <a:ln>
            <a:noFill/>
          </a:ln>
        </p:spPr>
      </p:pic>
      <p:pic>
        <p:nvPicPr>
          <p:cNvPr id="5" name="Picture 4" descr="C:\Users\Ankita\Desktop\pp\Untitled3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581400"/>
            <a:ext cx="6705600" cy="2438400"/>
          </a:xfrm>
          <a:prstGeom prst="rect">
            <a:avLst/>
          </a:prstGeom>
          <a:noFill/>
          <a:ln>
            <a:noFill/>
          </a:ln>
        </p:spPr>
      </p:pic>
    </p:spTree>
    <p:extLst>
      <p:ext uri="{BB962C8B-B14F-4D97-AF65-F5344CB8AC3E}">
        <p14:creationId xmlns:p14="http://schemas.microsoft.com/office/powerpoint/2010/main" val="182821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382000" cy="6019800"/>
          </a:xfrm>
        </p:spPr>
        <p:txBody>
          <a:bodyPr/>
          <a:lstStyle/>
          <a:p>
            <a:pPr algn="l"/>
            <a:endParaRPr lang="en-US" dirty="0"/>
          </a:p>
        </p:txBody>
      </p:sp>
      <p:pic>
        <p:nvPicPr>
          <p:cNvPr id="4" name="Picture 3" descr="C:\Users\Ankita\Desktop\pp\Untitled3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7010400" cy="2667000"/>
          </a:xfrm>
          <a:prstGeom prst="rect">
            <a:avLst/>
          </a:prstGeom>
          <a:noFill/>
          <a:ln>
            <a:noFill/>
          </a:ln>
        </p:spPr>
      </p:pic>
      <p:pic>
        <p:nvPicPr>
          <p:cNvPr id="5" name="Picture 4" descr="C:\Users\Ankita\Desktop\pp\Untitled3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581400"/>
            <a:ext cx="6934200" cy="2590800"/>
          </a:xfrm>
          <a:prstGeom prst="rect">
            <a:avLst/>
          </a:prstGeom>
          <a:noFill/>
          <a:ln>
            <a:noFill/>
          </a:ln>
        </p:spPr>
      </p:pic>
    </p:spTree>
    <p:extLst>
      <p:ext uri="{BB962C8B-B14F-4D97-AF65-F5344CB8AC3E}">
        <p14:creationId xmlns:p14="http://schemas.microsoft.com/office/powerpoint/2010/main" val="128647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305800" cy="990600"/>
          </a:xfrm>
        </p:spPr>
        <p:txBody>
          <a:bodyPr>
            <a:normAutofit/>
          </a:bodyPr>
          <a:lstStyle/>
          <a:p>
            <a:pPr algn="l"/>
            <a:r>
              <a:rPr lang="en-US" sz="2400" dirty="0">
                <a:solidFill>
                  <a:schemeClr val="tx1"/>
                </a:solidFill>
                <a:effectLst/>
                <a:latin typeface="Arial" pitchFamily="34" charset="0"/>
                <a:cs typeface="Arial" pitchFamily="34" charset="0"/>
              </a:rPr>
              <a:t>Multi </a:t>
            </a:r>
            <a:r>
              <a:rPr lang="en-US" sz="2400" dirty="0" err="1">
                <a:solidFill>
                  <a:schemeClr val="tx1"/>
                </a:solidFill>
                <a:effectLst/>
                <a:latin typeface="Arial" pitchFamily="34" charset="0"/>
                <a:cs typeface="Arial" pitchFamily="34" charset="0"/>
              </a:rPr>
              <a:t>Varient</a:t>
            </a:r>
            <a:r>
              <a:rPr lang="en-US" sz="2400" dirty="0">
                <a:solidFill>
                  <a:schemeClr val="tx1"/>
                </a:solidFill>
                <a:effectLst/>
                <a:latin typeface="Arial" pitchFamily="34" charset="0"/>
                <a:cs typeface="Arial" pitchFamily="34" charset="0"/>
              </a:rPr>
              <a:t> Analysis of Dataset:</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219200"/>
            <a:ext cx="8458200" cy="5257800"/>
          </a:xfrm>
        </p:spPr>
        <p:txBody>
          <a:bodyPr/>
          <a:lstStyle/>
          <a:p>
            <a:pPr algn="l"/>
            <a:r>
              <a:rPr lang="en-US" b="1" dirty="0" err="1">
                <a:solidFill>
                  <a:schemeClr val="tx1"/>
                </a:solidFill>
                <a:latin typeface="Times New Roman" pitchFamily="18" charset="0"/>
                <a:cs typeface="Times New Roman" pitchFamily="18" charset="0"/>
              </a:rPr>
              <a:t>Histplot</a:t>
            </a:r>
            <a:r>
              <a:rPr lang="en-US" b="1" dirty="0">
                <a:solidFill>
                  <a:schemeClr val="tx1"/>
                </a:solidFill>
                <a:latin typeface="Times New Roman" pitchFamily="18" charset="0"/>
                <a:cs typeface="Times New Roman" pitchFamily="18" charset="0"/>
              </a:rPr>
              <a:t> of Dataset</a:t>
            </a:r>
            <a:r>
              <a:rPr lang="en-US" dirty="0">
                <a:solidFill>
                  <a:schemeClr val="tx1"/>
                </a:solidFill>
                <a:latin typeface="Times New Roman" pitchFamily="18" charset="0"/>
                <a:cs typeface="Times New Roman" pitchFamily="18" charset="0"/>
              </a:rPr>
              <a:t>:</a:t>
            </a:r>
          </a:p>
          <a:p>
            <a:pPr algn="l"/>
            <a:endParaRPr lang="en-US" dirty="0"/>
          </a:p>
        </p:txBody>
      </p:sp>
      <p:pic>
        <p:nvPicPr>
          <p:cNvPr id="4" name="Picture 3" descr="C:\Users\Ankita\Desktop\pp\Untitled4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00201"/>
            <a:ext cx="5731510" cy="1524000"/>
          </a:xfrm>
          <a:prstGeom prst="rect">
            <a:avLst/>
          </a:prstGeom>
          <a:noFill/>
          <a:ln>
            <a:noFill/>
          </a:ln>
        </p:spPr>
      </p:pic>
      <p:pic>
        <p:nvPicPr>
          <p:cNvPr id="5" name="Picture 4" descr="C:\Users\Ankita\Desktop\pp\Untitled4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101503"/>
            <a:ext cx="5410200" cy="1546697"/>
          </a:xfrm>
          <a:prstGeom prst="rect">
            <a:avLst/>
          </a:prstGeom>
          <a:noFill/>
          <a:ln>
            <a:noFill/>
          </a:ln>
        </p:spPr>
      </p:pic>
      <p:pic>
        <p:nvPicPr>
          <p:cNvPr id="6" name="Picture 5" descr="C:\Users\Ankita\Desktop\pp\Untitled4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5204" y="4648200"/>
            <a:ext cx="5274310" cy="685800"/>
          </a:xfrm>
          <a:prstGeom prst="rect">
            <a:avLst/>
          </a:prstGeom>
          <a:noFill/>
          <a:ln>
            <a:noFill/>
          </a:ln>
        </p:spPr>
      </p:pic>
    </p:spTree>
    <p:extLst>
      <p:ext uri="{BB962C8B-B14F-4D97-AF65-F5344CB8AC3E}">
        <p14:creationId xmlns:p14="http://schemas.microsoft.com/office/powerpoint/2010/main" val="259322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838200"/>
          </a:xfrm>
        </p:spPr>
        <p:txBody>
          <a:bodyPr>
            <a:normAutofit/>
          </a:bodyPr>
          <a:lstStyle/>
          <a:p>
            <a:pPr algn="l"/>
            <a:r>
              <a:rPr lang="en-IN" sz="2400" dirty="0">
                <a:solidFill>
                  <a:schemeClr val="tx1"/>
                </a:solidFill>
                <a:effectLst/>
                <a:latin typeface="Arial" pitchFamily="34" charset="0"/>
                <a:cs typeface="Arial" pitchFamily="34" charset="0"/>
              </a:rPr>
              <a:t>Visualizations:</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990600"/>
            <a:ext cx="8305800" cy="5562600"/>
          </a:xfrm>
        </p:spPr>
        <p:txBody>
          <a:bodyPr/>
          <a:lstStyle/>
          <a:p>
            <a:pPr algn="l"/>
            <a:r>
              <a:rPr lang="en-US" b="1" dirty="0" err="1">
                <a:solidFill>
                  <a:schemeClr val="tx1"/>
                </a:solidFill>
                <a:latin typeface="Arial" pitchFamily="34" charset="0"/>
                <a:cs typeface="Arial" pitchFamily="34" charset="0"/>
              </a:rPr>
              <a:t>Heatmap</a:t>
            </a:r>
            <a:r>
              <a:rPr lang="en-US" b="1" dirty="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a:p>
            <a:pPr algn="l"/>
            <a:endParaRPr lang="en-US" dirty="0"/>
          </a:p>
        </p:txBody>
      </p:sp>
      <p:pic>
        <p:nvPicPr>
          <p:cNvPr id="4" name="Picture 3" descr="C:\Users\Ankita\Desktop\pp\Untitled4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371600"/>
            <a:ext cx="5731510" cy="1905000"/>
          </a:xfrm>
          <a:prstGeom prst="rect">
            <a:avLst/>
          </a:prstGeom>
          <a:noFill/>
          <a:ln>
            <a:noFill/>
          </a:ln>
        </p:spPr>
      </p:pic>
      <p:pic>
        <p:nvPicPr>
          <p:cNvPr id="5" name="Picture 4" descr="C:\Users\Ankita\Desktop\pp\Untitled4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276601"/>
            <a:ext cx="5579110" cy="1828800"/>
          </a:xfrm>
          <a:prstGeom prst="rect">
            <a:avLst/>
          </a:prstGeom>
          <a:noFill/>
          <a:ln>
            <a:noFill/>
          </a:ln>
        </p:spPr>
      </p:pic>
      <p:sp>
        <p:nvSpPr>
          <p:cNvPr id="6" name="Rectangle 5"/>
          <p:cNvSpPr/>
          <p:nvPr/>
        </p:nvSpPr>
        <p:spPr>
          <a:xfrm>
            <a:off x="609600" y="5410200"/>
            <a:ext cx="8077200" cy="707886"/>
          </a:xfrm>
          <a:prstGeom prst="rect">
            <a:avLst/>
          </a:prstGeom>
        </p:spPr>
        <p:txBody>
          <a:bodyPr wrap="square">
            <a:spAutoFit/>
          </a:bodyPr>
          <a:lstStyle/>
          <a:p>
            <a:pPr algn="just"/>
            <a:r>
              <a:rPr lang="en-IN" sz="2000" dirty="0">
                <a:latin typeface="Times New Roman" pitchFamily="18" charset="0"/>
                <a:cs typeface="Times New Roman" pitchFamily="18" charset="0"/>
              </a:rPr>
              <a:t>After that Checking Correlation of all independent columns with Target column.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82800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113776" cy="838200"/>
          </a:xfrm>
        </p:spPr>
        <p:txBody>
          <a:bodyPr>
            <a:noAutofit/>
          </a:bodyPr>
          <a:lstStyle/>
          <a:p>
            <a:pPr algn="l"/>
            <a:r>
              <a:rPr lang="en-IN" sz="1800" dirty="0" err="1">
                <a:solidFill>
                  <a:schemeClr val="tx1"/>
                </a:solidFill>
                <a:effectLst/>
              </a:rPr>
              <a:t>plt.figure</a:t>
            </a:r>
            <a:r>
              <a:rPr lang="en-IN" sz="1800" dirty="0">
                <a:solidFill>
                  <a:schemeClr val="tx1"/>
                </a:solidFill>
                <a:effectLst/>
              </a:rPr>
              <a:t>(</a:t>
            </a:r>
            <a:r>
              <a:rPr lang="en-IN" sz="1800" dirty="0" err="1">
                <a:solidFill>
                  <a:schemeClr val="tx1"/>
                </a:solidFill>
                <a:effectLst/>
              </a:rPr>
              <a:t>figsize</a:t>
            </a:r>
            <a:r>
              <a:rPr lang="en-IN" sz="1800" dirty="0">
                <a:solidFill>
                  <a:schemeClr val="tx1"/>
                </a:solidFill>
                <a:effectLst/>
              </a:rPr>
              <a:t>=(15,10))</a:t>
            </a:r>
            <a:r>
              <a:rPr lang="en-US" sz="1800" dirty="0">
                <a:solidFill>
                  <a:schemeClr val="tx1"/>
                </a:solidFill>
                <a:effectLst/>
              </a:rPr>
              <a:t/>
            </a:r>
            <a:br>
              <a:rPr lang="en-US" sz="1800" dirty="0">
                <a:solidFill>
                  <a:schemeClr val="tx1"/>
                </a:solidFill>
                <a:effectLst/>
              </a:rPr>
            </a:br>
            <a:r>
              <a:rPr lang="en-IN" sz="1800" dirty="0" err="1">
                <a:solidFill>
                  <a:schemeClr val="tx1"/>
                </a:solidFill>
                <a:effectLst/>
              </a:rPr>
              <a:t>sns.heatmap</a:t>
            </a:r>
            <a:r>
              <a:rPr lang="en-IN" sz="1800" dirty="0">
                <a:solidFill>
                  <a:schemeClr val="tx1"/>
                </a:solidFill>
                <a:effectLst/>
              </a:rPr>
              <a:t>(</a:t>
            </a:r>
            <a:r>
              <a:rPr lang="en-IN" sz="1800" dirty="0" err="1">
                <a:solidFill>
                  <a:schemeClr val="tx1"/>
                </a:solidFill>
                <a:effectLst/>
              </a:rPr>
              <a:t>df.corr</a:t>
            </a:r>
            <a:r>
              <a:rPr lang="en-IN" sz="1800" dirty="0">
                <a:solidFill>
                  <a:schemeClr val="tx1"/>
                </a:solidFill>
                <a:effectLst/>
              </a:rPr>
              <a:t>(),</a:t>
            </a:r>
            <a:r>
              <a:rPr lang="en-IN" sz="1800" dirty="0" err="1">
                <a:solidFill>
                  <a:schemeClr val="tx1"/>
                </a:solidFill>
                <a:effectLst/>
              </a:rPr>
              <a:t>annot</a:t>
            </a:r>
            <a:r>
              <a:rPr lang="en-IN" sz="1800" dirty="0">
                <a:solidFill>
                  <a:schemeClr val="tx1"/>
                </a:solidFill>
                <a:effectLst/>
              </a:rPr>
              <a:t>=True)</a:t>
            </a:r>
            <a:r>
              <a:rPr lang="en-US" sz="1800" dirty="0">
                <a:solidFill>
                  <a:schemeClr val="tx1"/>
                </a:solidFill>
                <a:effectLst/>
              </a:rPr>
              <a:t/>
            </a:r>
            <a:br>
              <a:rPr lang="en-US" sz="1800" dirty="0">
                <a:solidFill>
                  <a:schemeClr val="tx1"/>
                </a:solidFill>
                <a:effectLst/>
              </a:rPr>
            </a:br>
            <a:endParaRPr lang="en-US" sz="1800" dirty="0">
              <a:solidFill>
                <a:schemeClr val="tx1"/>
              </a:solidFill>
            </a:endParaRPr>
          </a:p>
        </p:txBody>
      </p:sp>
      <p:sp>
        <p:nvSpPr>
          <p:cNvPr id="3" name="Subtitle 2"/>
          <p:cNvSpPr>
            <a:spLocks noGrp="1"/>
          </p:cNvSpPr>
          <p:nvPr>
            <p:ph type="subTitle" idx="1"/>
          </p:nvPr>
        </p:nvSpPr>
        <p:spPr>
          <a:xfrm>
            <a:off x="381000" y="1219200"/>
            <a:ext cx="8458200" cy="52578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just"/>
            <a:r>
              <a:rPr lang="en-IN" dirty="0" smtClean="0">
                <a:solidFill>
                  <a:schemeClr val="tx1"/>
                </a:solidFill>
                <a:latin typeface="Times New Roman" pitchFamily="18" charset="0"/>
                <a:cs typeface="Times New Roman" pitchFamily="18" charset="0"/>
              </a:rPr>
              <a:t>Heat </a:t>
            </a:r>
            <a:r>
              <a:rPr lang="en-IN" dirty="0">
                <a:solidFill>
                  <a:schemeClr val="tx1"/>
                </a:solidFill>
                <a:latin typeface="Times New Roman" pitchFamily="18" charset="0"/>
                <a:cs typeface="Times New Roman" pitchFamily="18" charset="0"/>
              </a:rPr>
              <a:t>map shows the correlation of every independent variable in dataset with target variable. Here above </a:t>
            </a:r>
            <a:r>
              <a:rPr lang="en-IN" dirty="0" err="1">
                <a:solidFill>
                  <a:schemeClr val="tx1"/>
                </a:solidFill>
                <a:latin typeface="Times New Roman" pitchFamily="18" charset="0"/>
                <a:cs typeface="Times New Roman" pitchFamily="18" charset="0"/>
              </a:rPr>
              <a:t>heatmap</a:t>
            </a:r>
            <a:r>
              <a:rPr lang="en-IN" dirty="0">
                <a:solidFill>
                  <a:schemeClr val="tx1"/>
                </a:solidFill>
                <a:latin typeface="Times New Roman" pitchFamily="18" charset="0"/>
                <a:cs typeface="Times New Roman" pitchFamily="18" charset="0"/>
              </a:rPr>
              <a:t> the every independent variable check correlation with label target </a:t>
            </a:r>
            <a:r>
              <a:rPr lang="en-IN" dirty="0" smtClean="0">
                <a:solidFill>
                  <a:schemeClr val="tx1"/>
                </a:solidFill>
                <a:latin typeface="Times New Roman" pitchFamily="18" charset="0"/>
                <a:cs typeface="Times New Roman" pitchFamily="18" charset="0"/>
              </a:rPr>
              <a:t>variable</a:t>
            </a:r>
          </a:p>
          <a:p>
            <a:pPr algn="l"/>
            <a:endParaRPr lang="en-US" dirty="0"/>
          </a:p>
        </p:txBody>
      </p:sp>
      <p:pic>
        <p:nvPicPr>
          <p:cNvPr id="4" name="Picture 3" descr="C:\Users\Ankita\Desktop\pp\Untitled46.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7010400" cy="3962400"/>
          </a:xfrm>
          <a:prstGeom prst="rect">
            <a:avLst/>
          </a:prstGeom>
          <a:noFill/>
          <a:ln>
            <a:noFill/>
          </a:ln>
        </p:spPr>
      </p:pic>
    </p:spTree>
    <p:extLst>
      <p:ext uri="{BB962C8B-B14F-4D97-AF65-F5344CB8AC3E}">
        <p14:creationId xmlns:p14="http://schemas.microsoft.com/office/powerpoint/2010/main" val="3548938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382000" cy="60198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shows the correlation in another way in this above we show some columns are positively and some columns are negatively correlated with target variable</a:t>
            </a:r>
            <a:endParaRPr lang="en-US" dirty="0">
              <a:solidFill>
                <a:schemeClr val="tx1"/>
              </a:solidFill>
              <a:latin typeface="Times New Roman" pitchFamily="18" charset="0"/>
              <a:cs typeface="Times New Roman" pitchFamily="18" charset="0"/>
            </a:endParaRPr>
          </a:p>
        </p:txBody>
      </p:sp>
      <p:pic>
        <p:nvPicPr>
          <p:cNvPr id="4" name="Picture 3" descr="C:\Users\Ankita\Desktop\pp\Untitled47.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7239000" cy="1676400"/>
          </a:xfrm>
          <a:prstGeom prst="rect">
            <a:avLst/>
          </a:prstGeom>
          <a:noFill/>
          <a:ln>
            <a:noFill/>
          </a:ln>
        </p:spPr>
      </p:pic>
      <p:pic>
        <p:nvPicPr>
          <p:cNvPr id="5" name="Picture 4" descr="C:\Users\Ankita\Desktop\pp\Untitled48.png"/>
          <p:cNvPicPr/>
          <p:nvPr/>
        </p:nvPicPr>
        <p:blipFill>
          <a:blip r:embed="rId3">
            <a:extLst>
              <a:ext uri="{28A0092B-C50C-407E-A947-70E740481C1C}">
                <a14:useLocalDpi xmlns:a14="http://schemas.microsoft.com/office/drawing/2010/main" val="0"/>
              </a:ext>
            </a:extLst>
          </a:blip>
          <a:srcRect/>
          <a:stretch>
            <a:fillRect/>
          </a:stretch>
        </p:blipFill>
        <p:spPr bwMode="auto">
          <a:xfrm>
            <a:off x="356870" y="1981201"/>
            <a:ext cx="7872730" cy="2895599"/>
          </a:xfrm>
          <a:prstGeom prst="rect">
            <a:avLst/>
          </a:prstGeom>
          <a:noFill/>
          <a:ln>
            <a:noFill/>
          </a:ln>
        </p:spPr>
      </p:pic>
    </p:spTree>
    <p:extLst>
      <p:ext uri="{BB962C8B-B14F-4D97-AF65-F5344CB8AC3E}">
        <p14:creationId xmlns:p14="http://schemas.microsoft.com/office/powerpoint/2010/main" val="1395245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82000" cy="685800"/>
          </a:xfrm>
        </p:spPr>
        <p:txBody>
          <a:bodyPr>
            <a:normAutofit/>
          </a:bodyPr>
          <a:lstStyle/>
          <a:p>
            <a:pPr algn="l"/>
            <a:r>
              <a:rPr lang="en-US" sz="2400" dirty="0" smtClean="0">
                <a:solidFill>
                  <a:schemeClr val="tx1"/>
                </a:solidFill>
                <a:latin typeface="Arial" pitchFamily="34" charset="0"/>
                <a:cs typeface="Arial" pitchFamily="34" charset="0"/>
              </a:rPr>
              <a:t>Checking </a:t>
            </a:r>
            <a:r>
              <a:rPr lang="en-US" sz="2400" dirty="0" err="1" smtClean="0">
                <a:solidFill>
                  <a:schemeClr val="tx1"/>
                </a:solidFill>
                <a:latin typeface="Arial" pitchFamily="34" charset="0"/>
                <a:cs typeface="Arial" pitchFamily="34" charset="0"/>
              </a:rPr>
              <a:t>Dataloss</a:t>
            </a: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295400"/>
            <a:ext cx="8458200" cy="5257800"/>
          </a:xfrm>
        </p:spPr>
        <p:txBody>
          <a:bodyPr/>
          <a:lstStyle/>
          <a:p>
            <a:pPr algn="l"/>
            <a:r>
              <a:rPr lang="en-US" b="1" dirty="0">
                <a:solidFill>
                  <a:schemeClr val="tx1"/>
                </a:solidFill>
                <a:latin typeface="Arial" pitchFamily="34" charset="0"/>
                <a:cs typeface="Arial" pitchFamily="34" charset="0"/>
              </a:rPr>
              <a:t>Z-score:</a:t>
            </a:r>
            <a:endParaRPr lang="en-US" dirty="0">
              <a:solidFill>
                <a:schemeClr val="tx1"/>
              </a:solidFill>
              <a:latin typeface="Arial" pitchFamily="34" charset="0"/>
              <a:cs typeface="Arial" pitchFamily="34" charset="0"/>
            </a:endParaRPr>
          </a:p>
          <a:p>
            <a:pPr algn="l"/>
            <a:endParaRPr lang="en-US" dirty="0"/>
          </a:p>
        </p:txBody>
      </p:sp>
      <p:pic>
        <p:nvPicPr>
          <p:cNvPr id="4" name="Picture 3" descr="C:\Users\Ankita\Desktop\pp\Untitled76.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4381500" cy="3822700"/>
          </a:xfrm>
          <a:prstGeom prst="rect">
            <a:avLst/>
          </a:prstGeom>
          <a:noFill/>
          <a:ln>
            <a:noFill/>
          </a:ln>
        </p:spPr>
      </p:pic>
      <p:sp>
        <p:nvSpPr>
          <p:cNvPr id="5" name="Rectangle 4"/>
          <p:cNvSpPr/>
          <p:nvPr/>
        </p:nvSpPr>
        <p:spPr>
          <a:xfrm>
            <a:off x="278860" y="5571074"/>
            <a:ext cx="8458200" cy="707886"/>
          </a:xfrm>
          <a:prstGeom prst="rect">
            <a:avLst/>
          </a:prstGeom>
        </p:spPr>
        <p:txBody>
          <a:bodyPr wrap="square">
            <a:spAutoFit/>
          </a:bodyPr>
          <a:lstStyle/>
          <a:p>
            <a:pPr algn="just"/>
            <a:r>
              <a:rPr lang="en-IN" sz="2000" dirty="0">
                <a:latin typeface="Times New Roman" pitchFamily="18" charset="0"/>
                <a:cs typeface="Times New Roman" pitchFamily="18" charset="0"/>
              </a:rPr>
              <a:t>After</a:t>
            </a:r>
            <a:r>
              <a:rPr lang="en-IN" dirty="0"/>
              <a:t> </a:t>
            </a:r>
            <a:r>
              <a:rPr lang="en-IN" sz="2000" dirty="0">
                <a:latin typeface="Times New Roman" pitchFamily="18" charset="0"/>
                <a:cs typeface="Times New Roman" pitchFamily="18" charset="0"/>
              </a:rPr>
              <a:t>that </a:t>
            </a:r>
            <a:r>
              <a:rPr lang="en-IN" sz="2000" dirty="0" err="1">
                <a:latin typeface="Times New Roman" pitchFamily="18" charset="0"/>
                <a:cs typeface="Times New Roman" pitchFamily="18" charset="0"/>
              </a:rPr>
              <a:t>Cheking</a:t>
            </a:r>
            <a:r>
              <a:rPr lang="en-IN" sz="2000" dirty="0">
                <a:latin typeface="Times New Roman" pitchFamily="18" charset="0"/>
                <a:cs typeface="Times New Roman" pitchFamily="18" charset="0"/>
              </a:rPr>
              <a:t> Data loss of the dataset after using </a:t>
            </a:r>
            <a:r>
              <a:rPr lang="en-IN" sz="2000" dirty="0" err="1">
                <a:latin typeface="Times New Roman" pitchFamily="18" charset="0"/>
                <a:cs typeface="Times New Roman" pitchFamily="18" charset="0"/>
              </a:rPr>
              <a:t>preprocessing</a:t>
            </a:r>
            <a:r>
              <a:rPr lang="en-IN" sz="2000" dirty="0">
                <a:latin typeface="Times New Roman" pitchFamily="18" charset="0"/>
                <a:cs typeface="Times New Roman" pitchFamily="18" charset="0"/>
              </a:rPr>
              <a:t> steps here using </a:t>
            </a:r>
            <a:r>
              <a:rPr lang="en-IN" sz="2000" dirty="0" err="1">
                <a:latin typeface="Times New Roman" pitchFamily="18" charset="0"/>
                <a:cs typeface="Times New Roman" pitchFamily="18" charset="0"/>
              </a:rPr>
              <a:t>zscore</a:t>
            </a:r>
            <a:r>
              <a:rPr lang="en-IN" sz="2000" dirty="0">
                <a:latin typeface="Times New Roman" pitchFamily="18" charset="0"/>
                <a:cs typeface="Times New Roman" pitchFamily="18" charset="0"/>
              </a:rPr>
              <a:t> method checking </a:t>
            </a:r>
            <a:r>
              <a:rPr lang="en-IN" sz="2000" dirty="0" err="1">
                <a:latin typeface="Times New Roman" pitchFamily="18" charset="0"/>
                <a:cs typeface="Times New Roman" pitchFamily="18" charset="0"/>
              </a:rPr>
              <a:t>dataloss</a:t>
            </a:r>
            <a:r>
              <a:rPr lang="en-IN" sz="2000" dirty="0">
                <a:latin typeface="Times New Roman" pitchFamily="18" charset="0"/>
                <a:cs typeface="Times New Roman" pitchFamily="18" charset="0"/>
              </a:rPr>
              <a:t> here after </a:t>
            </a:r>
            <a:r>
              <a:rPr lang="en-IN" sz="2000" dirty="0" err="1">
                <a:latin typeface="Times New Roman" pitchFamily="18" charset="0"/>
                <a:cs typeface="Times New Roman" pitchFamily="18" charset="0"/>
              </a:rPr>
              <a:t>zscore</a:t>
            </a:r>
            <a:r>
              <a:rPr lang="en-IN" sz="2000" dirty="0">
                <a:latin typeface="Times New Roman" pitchFamily="18" charset="0"/>
                <a:cs typeface="Times New Roman" pitchFamily="18" charset="0"/>
              </a:rPr>
              <a:t> there 22.96 is </a:t>
            </a:r>
            <a:r>
              <a:rPr lang="en-IN" sz="2000" dirty="0" err="1">
                <a:latin typeface="Times New Roman" pitchFamily="18" charset="0"/>
                <a:cs typeface="Times New Roman" pitchFamily="18" charset="0"/>
              </a:rPr>
              <a:t>dataloss</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33144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183880" cy="609600"/>
          </a:xfrm>
        </p:spPr>
        <p:txBody>
          <a:bodyPr>
            <a:normAutofit/>
          </a:bodyPr>
          <a:lstStyle/>
          <a:p>
            <a:r>
              <a:rPr lang="en-US" sz="2400" dirty="0" smtClean="0">
                <a:solidFill>
                  <a:schemeClr val="tx1"/>
                </a:solidFill>
                <a:latin typeface="Arial" pitchFamily="34" charset="0"/>
                <a:cs typeface="Arial" pitchFamily="34" charset="0"/>
              </a:rPr>
              <a:t>Introduction:</a:t>
            </a:r>
            <a:endParaRPr lang="en-US" sz="2400"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502920" y="1219200"/>
            <a:ext cx="8183880" cy="5334000"/>
          </a:xfrm>
        </p:spPr>
        <p:txBody>
          <a:bodyPr>
            <a:normAutofit fontScale="47500" lnSpcReduction="20000"/>
          </a:bodyPr>
          <a:lstStyle/>
          <a:p>
            <a:pPr algn="just"/>
            <a:r>
              <a:rPr lang="en-US" sz="2900" dirty="0">
                <a:latin typeface="Times New Roman" pitchFamily="18" charset="0"/>
                <a:cs typeface="Times New Roman"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US" sz="2900" dirty="0">
                <a:latin typeface="Times New Roman" pitchFamily="18" charset="0"/>
                <a:cs typeface="Times New Roman"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p>
          <a:p>
            <a:pPr algn="just"/>
            <a:r>
              <a:rPr lang="en-US" sz="2900" dirty="0">
                <a:latin typeface="Times New Roman" pitchFamily="18" charset="0"/>
                <a:cs typeface="Times New Roman" pitchFamily="18" charset="0"/>
              </a:rPr>
              <a:t>Today, microfinance is widely accepted as a poverty-reduction tool, representing $70 billion in outstanding loans and a global outreach of 200 million clients.</a:t>
            </a:r>
          </a:p>
          <a:p>
            <a:pPr algn="just"/>
            <a:r>
              <a:rPr lang="en-US" sz="2900" dirty="0">
                <a:latin typeface="Times New Roman" pitchFamily="18" charset="0"/>
                <a:cs typeface="Times New Roman"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algn="just"/>
            <a:r>
              <a:rPr lang="en-US" sz="2900" dirty="0">
                <a:latin typeface="Times New Roman" pitchFamily="18" charset="0"/>
                <a:cs typeface="Times New Roman" pitchFamily="18" charset="0"/>
              </a:rPr>
              <a:t>They understand the importance of communication and how it affects a person’s life, thus, focusing on providing their services and products to low income families and poor customers that can help them in the need of hour. </a:t>
            </a:r>
          </a:p>
          <a:p>
            <a:pPr algn="just"/>
            <a:r>
              <a:rPr lang="en-US" sz="2900" dirty="0">
                <a:latin typeface="Times New Roman" pitchFamily="18" charset="0"/>
                <a:cs typeface="Times New Roman"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algn="just"/>
            <a:r>
              <a:rPr lang="en-US" sz="2900" dirty="0">
                <a:latin typeface="Times New Roman" pitchFamily="18" charset="0"/>
                <a:cs typeface="Times New Roman"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p>
          <a:p>
            <a:pPr marL="0" indent="0">
              <a:buNone/>
            </a:pPr>
            <a:endParaRPr lang="en-US" dirty="0"/>
          </a:p>
        </p:txBody>
      </p:sp>
    </p:spTree>
    <p:extLst>
      <p:ext uri="{BB962C8B-B14F-4D97-AF65-F5344CB8AC3E}">
        <p14:creationId xmlns:p14="http://schemas.microsoft.com/office/powerpoint/2010/main" val="275398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90600"/>
          </a:xfrm>
        </p:spPr>
        <p:txBody>
          <a:bodyPr>
            <a:normAutofit/>
          </a:bodyPr>
          <a:lstStyle/>
          <a:p>
            <a:pPr algn="l"/>
            <a:r>
              <a:rPr lang="en-IN" sz="2400" dirty="0">
                <a:solidFill>
                  <a:schemeClr val="tx1"/>
                </a:solidFill>
                <a:effectLst/>
                <a:latin typeface="Arial" pitchFamily="34" charset="0"/>
                <a:cs typeface="Arial" pitchFamily="34" charset="0"/>
              </a:rPr>
              <a:t>IQR:</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143000"/>
            <a:ext cx="8458200" cy="53340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After Applying IQR method checking </a:t>
            </a:r>
            <a:r>
              <a:rPr lang="en-IN" dirty="0" err="1">
                <a:solidFill>
                  <a:schemeClr val="tx1"/>
                </a:solidFill>
                <a:latin typeface="Times New Roman" pitchFamily="18" charset="0"/>
                <a:cs typeface="Times New Roman" pitchFamily="18" charset="0"/>
              </a:rPr>
              <a:t>dataloss</a:t>
            </a:r>
            <a:r>
              <a:rPr lang="en-IN" dirty="0">
                <a:solidFill>
                  <a:schemeClr val="tx1"/>
                </a:solidFill>
                <a:latin typeface="Times New Roman" pitchFamily="18" charset="0"/>
                <a:cs typeface="Times New Roman" pitchFamily="18" charset="0"/>
              </a:rPr>
              <a:t> here using IQR method more </a:t>
            </a:r>
            <a:r>
              <a:rPr lang="en-IN" dirty="0" err="1">
                <a:solidFill>
                  <a:schemeClr val="tx1"/>
                </a:solidFill>
                <a:latin typeface="Times New Roman" pitchFamily="18" charset="0"/>
                <a:cs typeface="Times New Roman" pitchFamily="18" charset="0"/>
              </a:rPr>
              <a:t>dataloss</a:t>
            </a:r>
            <a:r>
              <a:rPr lang="en-IN" dirty="0">
                <a:solidFill>
                  <a:schemeClr val="tx1"/>
                </a:solidFill>
                <a:latin typeface="Times New Roman" pitchFamily="18" charset="0"/>
                <a:cs typeface="Times New Roman" pitchFamily="18" charset="0"/>
              </a:rPr>
              <a:t>.</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5661025" cy="3048000"/>
          </a:xfrm>
          <a:prstGeom prst="rect">
            <a:avLst/>
          </a:prstGeom>
          <a:noFill/>
          <a:ln>
            <a:noFill/>
          </a:ln>
        </p:spPr>
      </p:pic>
    </p:spTree>
    <p:extLst>
      <p:ext uri="{BB962C8B-B14F-4D97-AF65-F5344CB8AC3E}">
        <p14:creationId xmlns:p14="http://schemas.microsoft.com/office/powerpoint/2010/main" val="37839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14400"/>
          </a:xfrm>
        </p:spPr>
        <p:txBody>
          <a:bodyPr>
            <a:normAutofit/>
          </a:bodyPr>
          <a:lstStyle/>
          <a:p>
            <a:pPr algn="l"/>
            <a:r>
              <a:rPr lang="en-IN" sz="2400" dirty="0">
                <a:solidFill>
                  <a:schemeClr val="tx1"/>
                </a:solidFill>
                <a:effectLst/>
                <a:latin typeface="Arial" pitchFamily="34" charset="0"/>
                <a:cs typeface="Arial" pitchFamily="34" charset="0"/>
              </a:rPr>
              <a:t>Checking </a:t>
            </a:r>
            <a:r>
              <a:rPr lang="en-IN" sz="2400" dirty="0" err="1">
                <a:solidFill>
                  <a:schemeClr val="tx1"/>
                </a:solidFill>
                <a:effectLst/>
                <a:latin typeface="Arial" pitchFamily="34" charset="0"/>
                <a:cs typeface="Arial" pitchFamily="34" charset="0"/>
              </a:rPr>
              <a:t>skewness</a:t>
            </a:r>
            <a:r>
              <a:rPr lang="en-IN" sz="2400" dirty="0">
                <a:solidFill>
                  <a:schemeClr val="tx1"/>
                </a:solidFill>
                <a:effectLst/>
                <a:latin typeface="Arial" pitchFamily="34" charset="0"/>
                <a:cs typeface="Arial" pitchFamily="34" charset="0"/>
              </a:rPr>
              <a:t> in dataset:</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066800"/>
            <a:ext cx="8382000" cy="5486400"/>
          </a:xfrm>
        </p:spPr>
        <p:txBody>
          <a:bodyPr/>
          <a:lstStyle/>
          <a:p>
            <a:pPr algn="l"/>
            <a:endParaRPr lang="en-US" dirty="0" smtClean="0"/>
          </a:p>
          <a:p>
            <a:pPr algn="l"/>
            <a:endParaRPr lang="en-US" dirty="0"/>
          </a:p>
          <a:p>
            <a:pPr algn="l"/>
            <a:endParaRPr lang="en-US" dirty="0" smtClean="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r>
              <a:rPr lang="en-US" dirty="0" smtClean="0">
                <a:solidFill>
                  <a:schemeClr val="tx1"/>
                </a:solidFill>
                <a:latin typeface="Times New Roman" pitchFamily="18" charset="0"/>
                <a:cs typeface="Times New Roman" pitchFamily="18" charset="0"/>
              </a:rPr>
              <a:t>Many columns </a:t>
            </a:r>
            <a:r>
              <a:rPr lang="en-US" dirty="0" err="1" smtClean="0">
                <a:solidFill>
                  <a:schemeClr val="tx1"/>
                </a:solidFill>
                <a:latin typeface="Times New Roman" pitchFamily="18" charset="0"/>
                <a:cs typeface="Times New Roman" pitchFamily="18" charset="0"/>
              </a:rPr>
              <a:t>skewness</a:t>
            </a:r>
            <a:r>
              <a:rPr lang="en-US" dirty="0" smtClean="0">
                <a:solidFill>
                  <a:schemeClr val="tx1"/>
                </a:solidFill>
                <a:latin typeface="Times New Roman" pitchFamily="18" charset="0"/>
                <a:cs typeface="Times New Roman" pitchFamily="18" charset="0"/>
              </a:rPr>
              <a:t> was present.</a:t>
            </a:r>
            <a:endParaRPr lang="en-US" dirty="0">
              <a:solidFill>
                <a:schemeClr val="tx1"/>
              </a:solidFill>
              <a:latin typeface="Times New Roman" pitchFamily="18" charset="0"/>
              <a:cs typeface="Times New Roman" pitchFamily="18" charset="0"/>
            </a:endParaRPr>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a:latin typeface="Times New Roman" pitchFamily="18" charset="0"/>
              <a:cs typeface="Times New Roman" pitchFamily="18" charset="0"/>
            </a:endParaRPr>
          </a:p>
        </p:txBody>
      </p:sp>
      <p:pic>
        <p:nvPicPr>
          <p:cNvPr id="4" name="Picture 3" descr="C:\Users\Ankita\Desktop\pp\Untitled51 - Copy.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3721100" cy="2743200"/>
          </a:xfrm>
          <a:prstGeom prst="rect">
            <a:avLst/>
          </a:prstGeom>
          <a:noFill/>
          <a:ln>
            <a:noFill/>
          </a:ln>
        </p:spPr>
      </p:pic>
      <p:pic>
        <p:nvPicPr>
          <p:cNvPr id="5" name="Picture 4" descr="C:\Users\Ankita\Desktop\pp\Untitled52.png"/>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863502"/>
            <a:ext cx="3276600" cy="1622898"/>
          </a:xfrm>
          <a:prstGeom prst="rect">
            <a:avLst/>
          </a:prstGeom>
          <a:noFill/>
          <a:ln>
            <a:noFill/>
          </a:ln>
        </p:spPr>
      </p:pic>
    </p:spTree>
    <p:extLst>
      <p:ext uri="{BB962C8B-B14F-4D97-AF65-F5344CB8AC3E}">
        <p14:creationId xmlns:p14="http://schemas.microsoft.com/office/powerpoint/2010/main" val="97800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458200" cy="60960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just"/>
            <a:r>
              <a:rPr lang="en-IN" dirty="0" smtClean="0">
                <a:solidFill>
                  <a:schemeClr val="tx1"/>
                </a:solidFill>
                <a:latin typeface="Times New Roman" pitchFamily="18" charset="0"/>
                <a:cs typeface="Times New Roman" pitchFamily="18" charset="0"/>
              </a:rPr>
              <a:t>To </a:t>
            </a:r>
            <a:r>
              <a:rPr lang="en-IN" dirty="0">
                <a:solidFill>
                  <a:schemeClr val="tx1"/>
                </a:solidFill>
                <a:latin typeface="Times New Roman" pitchFamily="18" charset="0"/>
                <a:cs typeface="Times New Roman" pitchFamily="18" charset="0"/>
              </a:rPr>
              <a:t>remove </a:t>
            </a:r>
            <a:r>
              <a:rPr lang="en-IN" dirty="0" err="1">
                <a:solidFill>
                  <a:schemeClr val="tx1"/>
                </a:solidFill>
                <a:latin typeface="Times New Roman" pitchFamily="18" charset="0"/>
                <a:cs typeface="Times New Roman" pitchFamily="18" charset="0"/>
              </a:rPr>
              <a:t>skewness</a:t>
            </a:r>
            <a:r>
              <a:rPr lang="en-IN" dirty="0">
                <a:solidFill>
                  <a:schemeClr val="tx1"/>
                </a:solidFill>
                <a:latin typeface="Times New Roman" pitchFamily="18" charset="0"/>
                <a:cs typeface="Times New Roman" pitchFamily="18" charset="0"/>
              </a:rPr>
              <a:t> use </a:t>
            </a:r>
            <a:r>
              <a:rPr lang="en-IN" dirty="0" err="1">
                <a:solidFill>
                  <a:schemeClr val="tx1"/>
                </a:solidFill>
                <a:latin typeface="Times New Roman" pitchFamily="18" charset="0"/>
                <a:cs typeface="Times New Roman" pitchFamily="18" charset="0"/>
              </a:rPr>
              <a:t>PowerTransformer</a:t>
            </a:r>
            <a:r>
              <a:rPr lang="en-IN" dirty="0">
                <a:solidFill>
                  <a:schemeClr val="tx1"/>
                </a:solidFill>
                <a:latin typeface="Times New Roman" pitchFamily="18" charset="0"/>
                <a:cs typeface="Times New Roman" pitchFamily="18" charset="0"/>
              </a:rPr>
              <a:t> and log transformer technique in dataset.</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53.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519078"/>
            <a:ext cx="5060950" cy="3748121"/>
          </a:xfrm>
          <a:prstGeom prst="rect">
            <a:avLst/>
          </a:prstGeom>
          <a:noFill/>
          <a:ln>
            <a:noFill/>
          </a:ln>
        </p:spPr>
      </p:pic>
    </p:spTree>
    <p:extLst>
      <p:ext uri="{BB962C8B-B14F-4D97-AF65-F5344CB8AC3E}">
        <p14:creationId xmlns:p14="http://schemas.microsoft.com/office/powerpoint/2010/main" val="2221607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533400"/>
            <a:ext cx="8458200" cy="59436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r>
              <a:rPr lang="en-US" dirty="0" smtClean="0">
                <a:solidFill>
                  <a:schemeClr val="tx1"/>
                </a:solidFill>
                <a:latin typeface="Times New Roman" pitchFamily="18" charset="0"/>
                <a:cs typeface="Times New Roman" pitchFamily="18" charset="0"/>
              </a:rPr>
              <a:t>After </a:t>
            </a:r>
            <a:r>
              <a:rPr lang="en-US" dirty="0">
                <a:solidFill>
                  <a:schemeClr val="tx1"/>
                </a:solidFill>
                <a:latin typeface="Times New Roman" pitchFamily="18" charset="0"/>
                <a:cs typeface="Times New Roman" pitchFamily="18" charset="0"/>
              </a:rPr>
              <a:t>removing </a:t>
            </a:r>
            <a:r>
              <a:rPr lang="en-US" dirty="0" err="1">
                <a:solidFill>
                  <a:schemeClr val="tx1"/>
                </a:solidFill>
                <a:latin typeface="Times New Roman" pitchFamily="18" charset="0"/>
                <a:cs typeface="Times New Roman" pitchFamily="18" charset="0"/>
              </a:rPr>
              <a:t>skewness</a:t>
            </a:r>
            <a:r>
              <a:rPr lang="en-US" dirty="0">
                <a:solidFill>
                  <a:schemeClr val="tx1"/>
                </a:solidFill>
                <a:latin typeface="Times New Roman" pitchFamily="18" charset="0"/>
                <a:cs typeface="Times New Roman" pitchFamily="18" charset="0"/>
              </a:rPr>
              <a:t> in dataset.</a:t>
            </a:r>
          </a:p>
          <a:p>
            <a:pPr algn="l"/>
            <a:endParaRPr lang="en-US" dirty="0"/>
          </a:p>
        </p:txBody>
      </p:sp>
      <p:pic>
        <p:nvPicPr>
          <p:cNvPr id="4" name="Picture 3" descr="C:\Users\Ankita\Desktop\pp\Untitled54.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3619500" cy="3581400"/>
          </a:xfrm>
          <a:prstGeom prst="rect">
            <a:avLst/>
          </a:prstGeom>
          <a:noFill/>
          <a:ln>
            <a:noFill/>
          </a:ln>
        </p:spPr>
      </p:pic>
    </p:spTree>
    <p:extLst>
      <p:ext uri="{BB962C8B-B14F-4D97-AF65-F5344CB8AC3E}">
        <p14:creationId xmlns:p14="http://schemas.microsoft.com/office/powerpoint/2010/main" val="324693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05800" cy="838200"/>
          </a:xfrm>
        </p:spPr>
        <p:txBody>
          <a:bodyPr>
            <a:normAutofit/>
          </a:bodyPr>
          <a:lstStyle/>
          <a:p>
            <a:pPr algn="l"/>
            <a:r>
              <a:rPr lang="en-IN" sz="2400" dirty="0">
                <a:solidFill>
                  <a:schemeClr val="tx1"/>
                </a:solidFill>
                <a:effectLst/>
                <a:latin typeface="Arial" pitchFamily="34" charset="0"/>
                <a:cs typeface="Arial" pitchFamily="34" charset="0"/>
              </a:rPr>
              <a:t>Oversampling:</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143000"/>
            <a:ext cx="8305800" cy="5410200"/>
          </a:xfrm>
        </p:spPr>
        <p:txBody>
          <a:bodyPr/>
          <a:lstStyle/>
          <a:p>
            <a:pPr algn="l"/>
            <a:r>
              <a:rPr lang="en-US" b="1" dirty="0" smtClean="0">
                <a:solidFill>
                  <a:schemeClr val="tx1"/>
                </a:solidFill>
                <a:latin typeface="Arial" pitchFamily="34" charset="0"/>
                <a:cs typeface="Arial" pitchFamily="34" charset="0"/>
              </a:rPr>
              <a:t>SMOTE:</a:t>
            </a:r>
            <a:endParaRPr lang="en-US" b="1" dirty="0">
              <a:solidFill>
                <a:schemeClr val="tx1"/>
              </a:solidFill>
              <a:latin typeface="Arial" pitchFamily="34" charset="0"/>
              <a:cs typeface="Arial" pitchFamily="34" charset="0"/>
            </a:endParaRPr>
          </a:p>
        </p:txBody>
      </p:sp>
      <p:pic>
        <p:nvPicPr>
          <p:cNvPr id="4" name="Picture 3" descr="C:\Users\Ankita\Desktop\pp\Untitled56.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3200400" cy="3581400"/>
          </a:xfrm>
          <a:prstGeom prst="rect">
            <a:avLst/>
          </a:prstGeom>
          <a:noFill/>
          <a:ln>
            <a:noFill/>
          </a:ln>
        </p:spPr>
      </p:pic>
      <p:pic>
        <p:nvPicPr>
          <p:cNvPr id="5" name="Picture 4" descr="C:\Users\Ankita\Desktop\pp\Untitled57.png"/>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52575"/>
            <a:ext cx="3657600" cy="3476626"/>
          </a:xfrm>
          <a:prstGeom prst="rect">
            <a:avLst/>
          </a:prstGeom>
          <a:noFill/>
          <a:ln>
            <a:noFill/>
          </a:ln>
        </p:spPr>
      </p:pic>
      <p:sp>
        <p:nvSpPr>
          <p:cNvPr id="6" name="Rectangle 5"/>
          <p:cNvSpPr/>
          <p:nvPr/>
        </p:nvSpPr>
        <p:spPr>
          <a:xfrm>
            <a:off x="457200" y="5562600"/>
            <a:ext cx="8305800" cy="400110"/>
          </a:xfrm>
          <a:prstGeom prst="rect">
            <a:avLst/>
          </a:prstGeom>
        </p:spPr>
        <p:txBody>
          <a:bodyPr wrap="square">
            <a:spAutoFit/>
          </a:bodyPr>
          <a:lstStyle/>
          <a:p>
            <a:pPr algn="just"/>
            <a:r>
              <a:rPr lang="en-IN" sz="2000" dirty="0">
                <a:latin typeface="Times New Roman" pitchFamily="18" charset="0"/>
                <a:cs typeface="Times New Roman" pitchFamily="18" charset="0"/>
              </a:rPr>
              <a:t>After using Oversampling SMOTE now class are balance.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665961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305800" cy="914400"/>
          </a:xfrm>
        </p:spPr>
        <p:txBody>
          <a:bodyPr>
            <a:normAutofit/>
          </a:bodyPr>
          <a:lstStyle/>
          <a:p>
            <a:pPr algn="l"/>
            <a:r>
              <a:rPr lang="en-IN" sz="2400" dirty="0">
                <a:solidFill>
                  <a:schemeClr val="tx1"/>
                </a:solidFill>
                <a:effectLst/>
                <a:latin typeface="Arial" pitchFamily="34" charset="0"/>
                <a:cs typeface="Arial" pitchFamily="34" charset="0"/>
              </a:rPr>
              <a:t>Building Machine Learning Models:</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066800"/>
            <a:ext cx="8305800" cy="5410200"/>
          </a:xfrm>
        </p:spPr>
        <p:txBody>
          <a:bodyPr/>
          <a:lstStyle/>
          <a:p>
            <a:pPr algn="l"/>
            <a:r>
              <a:rPr lang="en-IN" b="1" dirty="0" err="1">
                <a:solidFill>
                  <a:schemeClr val="tx1"/>
                </a:solidFill>
                <a:latin typeface="Times New Roman" pitchFamily="18" charset="0"/>
                <a:cs typeface="Times New Roman" pitchFamily="18" charset="0"/>
              </a:rPr>
              <a:t>MinMax</a:t>
            </a:r>
            <a:r>
              <a:rPr lang="en-IN" b="1" dirty="0">
                <a:solidFill>
                  <a:schemeClr val="tx1"/>
                </a:solidFill>
                <a:latin typeface="Times New Roman" pitchFamily="18" charset="0"/>
                <a:cs typeface="Times New Roman" pitchFamily="18" charset="0"/>
              </a:rPr>
              <a:t> </a:t>
            </a:r>
            <a:r>
              <a:rPr lang="en-IN" b="1" dirty="0" err="1">
                <a:solidFill>
                  <a:schemeClr val="tx1"/>
                </a:solidFill>
                <a:latin typeface="Times New Roman" pitchFamily="18" charset="0"/>
                <a:cs typeface="Times New Roman" pitchFamily="18" charset="0"/>
              </a:rPr>
              <a:t>Scaler</a:t>
            </a:r>
            <a:r>
              <a:rPr lang="en-IN" b="1" dirty="0">
                <a:solidFill>
                  <a:schemeClr val="tx1"/>
                </a:solidFill>
                <a:latin typeface="Times New Roman" pitchFamily="18" charset="0"/>
                <a:cs typeface="Times New Roman" pitchFamily="18" charset="0"/>
              </a:rPr>
              <a:t> Technique:</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58.png"/>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086600" cy="3886200"/>
          </a:xfrm>
          <a:prstGeom prst="rect">
            <a:avLst/>
          </a:prstGeom>
          <a:noFill/>
          <a:ln>
            <a:noFill/>
          </a:ln>
        </p:spPr>
      </p:pic>
    </p:spTree>
    <p:extLst>
      <p:ext uri="{BB962C8B-B14F-4D97-AF65-F5344CB8AC3E}">
        <p14:creationId xmlns:p14="http://schemas.microsoft.com/office/powerpoint/2010/main" val="2524771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14400"/>
          </a:xfrm>
        </p:spPr>
        <p:txBody>
          <a:bodyPr>
            <a:normAutofit/>
          </a:bodyPr>
          <a:lstStyle/>
          <a:p>
            <a:pPr algn="l"/>
            <a:r>
              <a:rPr lang="en-IN" sz="2400" dirty="0">
                <a:solidFill>
                  <a:schemeClr val="tx1"/>
                </a:solidFill>
                <a:effectLst/>
                <a:latin typeface="Arial" pitchFamily="34" charset="0"/>
                <a:cs typeface="Arial" pitchFamily="34" charset="0"/>
              </a:rPr>
              <a:t>Decision Tree Classifier</a:t>
            </a:r>
            <a:r>
              <a:rPr lang="en-IN" sz="2400" b="0" dirty="0">
                <a:solidFill>
                  <a:schemeClr val="tx1"/>
                </a:solidFill>
                <a:effectLst/>
                <a:latin typeface="Arial" pitchFamily="34" charset="0"/>
                <a:cs typeface="Arial" pitchFamily="34" charset="0"/>
              </a:rPr>
              <a:t>: </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143000"/>
            <a:ext cx="8458200" cy="5334000"/>
          </a:xfrm>
        </p:spPr>
        <p:txBody>
          <a:bodyPr/>
          <a:lstStyle/>
          <a:p>
            <a:pPr algn="l"/>
            <a:endParaRPr lang="en-US" dirty="0"/>
          </a:p>
        </p:txBody>
      </p:sp>
      <p:pic>
        <p:nvPicPr>
          <p:cNvPr id="4" name="Picture 3" descr="C:\Users\Ankita\Desktop\pp\Untitled59.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467601" cy="4267200"/>
          </a:xfrm>
          <a:prstGeom prst="rect">
            <a:avLst/>
          </a:prstGeom>
          <a:noFill/>
          <a:ln>
            <a:noFill/>
          </a:ln>
        </p:spPr>
      </p:pic>
    </p:spTree>
    <p:extLst>
      <p:ext uri="{BB962C8B-B14F-4D97-AF65-F5344CB8AC3E}">
        <p14:creationId xmlns:p14="http://schemas.microsoft.com/office/powerpoint/2010/main" val="1669695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57200"/>
            <a:ext cx="8458200" cy="60960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p:txBody>
      </p:sp>
      <p:pic>
        <p:nvPicPr>
          <p:cNvPr id="4" name="Picture 3" descr="C:\Users\Ankita\Desktop\pp\Untitled60.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7620000" cy="4114800"/>
          </a:xfrm>
          <a:prstGeom prst="rect">
            <a:avLst/>
          </a:prstGeom>
          <a:noFill/>
          <a:ln>
            <a:noFill/>
          </a:ln>
        </p:spPr>
      </p:pic>
      <p:sp>
        <p:nvSpPr>
          <p:cNvPr id="5" name="Rectangle 4"/>
          <p:cNvSpPr/>
          <p:nvPr/>
        </p:nvSpPr>
        <p:spPr>
          <a:xfrm>
            <a:off x="381000" y="5181600"/>
            <a:ext cx="83820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we use decision tree classifier model check accuracy score and confusion matrix of above accuracy score is 0.86</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27462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305800" cy="685800"/>
          </a:xfrm>
        </p:spPr>
        <p:txBody>
          <a:bodyPr>
            <a:noAutofit/>
          </a:bodyPr>
          <a:lstStyle/>
          <a:p>
            <a:pPr algn="l"/>
            <a:r>
              <a:rPr lang="en-US" sz="2400" dirty="0">
                <a:solidFill>
                  <a:schemeClr val="tx1"/>
                </a:solidFill>
                <a:effectLst/>
                <a:latin typeface="Arial" pitchFamily="34" charset="0"/>
                <a:cs typeface="Arial" pitchFamily="34" charset="0"/>
              </a:rPr>
              <a:t>Random Forest Classifier:</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066800"/>
            <a:ext cx="8305800" cy="54102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a:p>
        </p:txBody>
      </p:sp>
      <p:pic>
        <p:nvPicPr>
          <p:cNvPr id="4" name="Picture 3" descr="C:\Users\Ankita\Desktop\pp\Untitled61.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7543800" cy="4038600"/>
          </a:xfrm>
          <a:prstGeom prst="rect">
            <a:avLst/>
          </a:prstGeom>
          <a:noFill/>
          <a:ln>
            <a:noFill/>
          </a:ln>
        </p:spPr>
      </p:pic>
      <p:sp>
        <p:nvSpPr>
          <p:cNvPr id="5" name="Rectangle 4"/>
          <p:cNvSpPr/>
          <p:nvPr/>
        </p:nvSpPr>
        <p:spPr>
          <a:xfrm>
            <a:off x="381000" y="5181600"/>
            <a:ext cx="84582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we use Random Forest classifier model check accuracy score and confusion matrix of above accuracy score is 0.91.</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17114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305800" cy="838200"/>
          </a:xfrm>
        </p:spPr>
        <p:txBody>
          <a:bodyPr>
            <a:normAutofit/>
          </a:bodyPr>
          <a:lstStyle/>
          <a:p>
            <a:pPr algn="l"/>
            <a:r>
              <a:rPr lang="en-US" sz="2400" dirty="0">
                <a:solidFill>
                  <a:schemeClr val="tx1"/>
                </a:solidFill>
                <a:effectLst/>
                <a:latin typeface="Arial" pitchFamily="34" charset="0"/>
                <a:cs typeface="Arial" pitchFamily="34" charset="0"/>
              </a:rPr>
              <a:t>Support Vector Classifier:</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990600"/>
            <a:ext cx="8458200" cy="54864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use Support Vector Classifier model check accuracy score and confusion matrix of above accuracy score is 0.88.</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62.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6324600" cy="3935730"/>
          </a:xfrm>
          <a:prstGeom prst="rect">
            <a:avLst/>
          </a:prstGeom>
          <a:noFill/>
          <a:ln>
            <a:noFill/>
          </a:ln>
        </p:spPr>
      </p:pic>
    </p:spTree>
    <p:extLst>
      <p:ext uri="{BB962C8B-B14F-4D97-AF65-F5344CB8AC3E}">
        <p14:creationId xmlns:p14="http://schemas.microsoft.com/office/powerpoint/2010/main" val="2535795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2376" y="533400"/>
            <a:ext cx="7772400" cy="838200"/>
          </a:xfrm>
        </p:spPr>
        <p:txBody>
          <a:bodyPr>
            <a:normAutofit/>
          </a:bodyPr>
          <a:lstStyle/>
          <a:p>
            <a:pPr algn="l"/>
            <a:r>
              <a:rPr lang="en-US" sz="3600" dirty="0">
                <a:solidFill>
                  <a:schemeClr val="tx1"/>
                </a:solidFill>
                <a:latin typeface="Arial" pitchFamily="34" charset="0"/>
                <a:cs typeface="Arial" pitchFamily="34" charset="0"/>
              </a:rPr>
              <a:t>Dataset:</a:t>
            </a:r>
          </a:p>
        </p:txBody>
      </p:sp>
      <p:sp>
        <p:nvSpPr>
          <p:cNvPr id="3" name="Subtitle 2"/>
          <p:cNvSpPr>
            <a:spLocks noGrp="1"/>
          </p:cNvSpPr>
          <p:nvPr>
            <p:ph type="subTitle" idx="1"/>
          </p:nvPr>
        </p:nvSpPr>
        <p:spPr>
          <a:xfrm>
            <a:off x="722376" y="1371600"/>
            <a:ext cx="7772400" cy="4800600"/>
          </a:xfrm>
        </p:spPr>
        <p:txBody>
          <a:bodyPr>
            <a:normAutofit/>
          </a:bodyPr>
          <a:lstStyle/>
          <a:p>
            <a:pPr algn="l"/>
            <a:r>
              <a:rPr lang="en-US" sz="2400" dirty="0">
                <a:solidFill>
                  <a:schemeClr val="tx1"/>
                </a:solidFill>
                <a:latin typeface="Times New Roman" pitchFamily="18" charset="0"/>
                <a:cs typeface="Times New Roman" pitchFamily="18" charset="0"/>
              </a:rPr>
              <a:t>Here </a:t>
            </a:r>
            <a:r>
              <a:rPr lang="en-US" sz="2400" dirty="0" smtClean="0">
                <a:solidFill>
                  <a:schemeClr val="tx1"/>
                </a:solidFill>
                <a:latin typeface="Times New Roman" pitchFamily="18" charset="0"/>
                <a:cs typeface="Times New Roman" pitchFamily="18" charset="0"/>
              </a:rPr>
              <a:t>micro credit </a:t>
            </a:r>
            <a:r>
              <a:rPr lang="en-US" sz="2400" dirty="0">
                <a:solidFill>
                  <a:schemeClr val="tx1"/>
                </a:solidFill>
                <a:latin typeface="Times New Roman" pitchFamily="18" charset="0"/>
                <a:cs typeface="Times New Roman" pitchFamily="18" charset="0"/>
              </a:rPr>
              <a:t>dataset was </a:t>
            </a:r>
            <a:r>
              <a:rPr lang="en-US" sz="2400" dirty="0" smtClean="0">
                <a:solidFill>
                  <a:schemeClr val="tx1"/>
                </a:solidFill>
                <a:latin typeface="Times New Roman" pitchFamily="18" charset="0"/>
                <a:cs typeface="Times New Roman" pitchFamily="18" charset="0"/>
              </a:rPr>
              <a:t>present:</a:t>
            </a:r>
            <a:endParaRPr lang="en-US" sz="2400" dirty="0">
              <a:solidFill>
                <a:schemeClr val="tx1"/>
              </a:solidFill>
              <a:latin typeface="Times New Roman" pitchFamily="18" charset="0"/>
              <a:cs typeface="Times New Roman" pitchFamily="18" charset="0"/>
            </a:endParaRPr>
          </a:p>
          <a:p>
            <a:pPr algn="l"/>
            <a:endParaRPr lang="en-US" sz="2400" dirty="0" smtClean="0">
              <a:solidFill>
                <a:schemeClr val="tx1"/>
              </a:solidFill>
              <a:latin typeface="Times New Roman" pitchFamily="18" charset="0"/>
              <a:cs typeface="Times New Roman" pitchFamily="18" charset="0"/>
            </a:endParaRPr>
          </a:p>
          <a:p>
            <a:pPr algn="l"/>
            <a:endParaRPr lang="en-US" sz="2400" dirty="0">
              <a:solidFill>
                <a:schemeClr val="tx1"/>
              </a:solidFill>
            </a:endParaRPr>
          </a:p>
        </p:txBody>
      </p:sp>
      <p:pic>
        <p:nvPicPr>
          <p:cNvPr id="4" name="Picture 3" descr="C:\Users\Ankita\Desktop\pp\Untitled1.png"/>
          <p:cNvPicPr/>
          <p:nvPr/>
        </p:nvPicPr>
        <p:blipFill>
          <a:blip r:embed="rId2">
            <a:extLst>
              <a:ext uri="{28A0092B-C50C-407E-A947-70E740481C1C}">
                <a14:useLocalDpi xmlns:a14="http://schemas.microsoft.com/office/drawing/2010/main" val="0"/>
              </a:ext>
            </a:extLst>
          </a:blip>
          <a:srcRect/>
          <a:stretch>
            <a:fillRect/>
          </a:stretch>
        </p:blipFill>
        <p:spPr bwMode="auto">
          <a:xfrm>
            <a:off x="866606" y="1867710"/>
            <a:ext cx="7439194" cy="3466289"/>
          </a:xfrm>
          <a:prstGeom prst="rect">
            <a:avLst/>
          </a:prstGeom>
          <a:noFill/>
          <a:ln>
            <a:noFill/>
          </a:ln>
        </p:spPr>
      </p:pic>
    </p:spTree>
    <p:extLst>
      <p:ext uri="{BB962C8B-B14F-4D97-AF65-F5344CB8AC3E}">
        <p14:creationId xmlns:p14="http://schemas.microsoft.com/office/powerpoint/2010/main" val="2617143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05800" cy="914400"/>
          </a:xfrm>
        </p:spPr>
        <p:txBody>
          <a:bodyPr>
            <a:normAutofit/>
          </a:bodyPr>
          <a:lstStyle/>
          <a:p>
            <a:pPr algn="l"/>
            <a:r>
              <a:rPr lang="en-IN" sz="2400" dirty="0" err="1">
                <a:solidFill>
                  <a:schemeClr val="tx1"/>
                </a:solidFill>
                <a:effectLst/>
                <a:latin typeface="Arial" pitchFamily="34" charset="0"/>
                <a:cs typeface="Arial" pitchFamily="34" charset="0"/>
              </a:rPr>
              <a:t>AdaBoost</a:t>
            </a:r>
            <a:r>
              <a:rPr lang="en-IN" sz="2400" dirty="0">
                <a:solidFill>
                  <a:schemeClr val="tx1"/>
                </a:solidFill>
                <a:effectLst/>
                <a:latin typeface="Arial" pitchFamily="34" charset="0"/>
                <a:cs typeface="Arial" pitchFamily="34" charset="0"/>
              </a:rPr>
              <a:t> Classifier:</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143000"/>
            <a:ext cx="8458200" cy="5334000"/>
          </a:xfrm>
        </p:spPr>
        <p:txBody>
          <a:bodyPr/>
          <a:lstStyle/>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just"/>
            <a:r>
              <a:rPr lang="en-IN" dirty="0">
                <a:solidFill>
                  <a:schemeClr val="tx1"/>
                </a:solidFill>
                <a:latin typeface="Times New Roman" pitchFamily="18" charset="0"/>
                <a:cs typeface="Times New Roman" pitchFamily="18" charset="0"/>
              </a:rPr>
              <a:t>Here we use </a:t>
            </a:r>
            <a:r>
              <a:rPr lang="en-IN" dirty="0" err="1">
                <a:solidFill>
                  <a:schemeClr val="tx1"/>
                </a:solidFill>
                <a:latin typeface="Times New Roman" pitchFamily="18" charset="0"/>
                <a:cs typeface="Times New Roman" pitchFamily="18" charset="0"/>
              </a:rPr>
              <a:t>AdaBoost</a:t>
            </a:r>
            <a:r>
              <a:rPr lang="en-IN" dirty="0">
                <a:solidFill>
                  <a:schemeClr val="tx1"/>
                </a:solidFill>
                <a:latin typeface="Times New Roman" pitchFamily="18" charset="0"/>
                <a:cs typeface="Times New Roman" pitchFamily="18" charset="0"/>
              </a:rPr>
              <a:t> Classifier model check accuracy score and confusion matrix of above accuracy score is 0.88.</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63.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6248400" cy="3800475"/>
          </a:xfrm>
          <a:prstGeom prst="rect">
            <a:avLst/>
          </a:prstGeom>
          <a:noFill/>
          <a:ln>
            <a:noFill/>
          </a:ln>
        </p:spPr>
      </p:pic>
    </p:spTree>
    <p:extLst>
      <p:ext uri="{BB962C8B-B14F-4D97-AF65-F5344CB8AC3E}">
        <p14:creationId xmlns:p14="http://schemas.microsoft.com/office/powerpoint/2010/main" val="3251565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82000" cy="914400"/>
          </a:xfrm>
        </p:spPr>
        <p:txBody>
          <a:bodyPr>
            <a:normAutofit/>
          </a:bodyPr>
          <a:lstStyle/>
          <a:p>
            <a:pPr algn="l"/>
            <a:r>
              <a:rPr lang="en-IN" sz="2400" dirty="0">
                <a:solidFill>
                  <a:schemeClr val="tx1"/>
                </a:solidFill>
                <a:effectLst/>
                <a:latin typeface="Arial" pitchFamily="34" charset="0"/>
                <a:cs typeface="Arial" pitchFamily="34" charset="0"/>
              </a:rPr>
              <a:t>G</a:t>
            </a:r>
            <a:r>
              <a:rPr lang="en-IN" sz="2400" dirty="0" smtClean="0">
                <a:solidFill>
                  <a:schemeClr val="tx1"/>
                </a:solidFill>
                <a:effectLst/>
                <a:latin typeface="Arial" pitchFamily="34" charset="0"/>
                <a:cs typeface="Arial" pitchFamily="34" charset="0"/>
              </a:rPr>
              <a:t>radient </a:t>
            </a:r>
            <a:r>
              <a:rPr lang="en-IN" sz="2400" dirty="0">
                <a:solidFill>
                  <a:schemeClr val="tx1"/>
                </a:solidFill>
                <a:effectLst/>
                <a:latin typeface="Arial" pitchFamily="34" charset="0"/>
                <a:cs typeface="Arial" pitchFamily="34" charset="0"/>
              </a:rPr>
              <a:t>boosting classifiers</a:t>
            </a: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524000"/>
            <a:ext cx="8458200" cy="50292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use </a:t>
            </a:r>
            <a:r>
              <a:rPr lang="en-IN" u="sng" dirty="0">
                <a:solidFill>
                  <a:schemeClr val="tx1"/>
                </a:solidFill>
                <a:latin typeface="Times New Roman" pitchFamily="18" charset="0"/>
                <a:cs typeface="Times New Roman" pitchFamily="18" charset="0"/>
                <a:hlinkClick r:id="rId2"/>
              </a:rPr>
              <a:t>Gradient boosting classifiers</a:t>
            </a:r>
            <a:r>
              <a:rPr lang="en-IN" dirty="0">
                <a:solidFill>
                  <a:schemeClr val="tx1"/>
                </a:solidFill>
                <a:latin typeface="Times New Roman" pitchFamily="18" charset="0"/>
                <a:cs typeface="Times New Roman" pitchFamily="18" charset="0"/>
              </a:rPr>
              <a:t> model check accuracy score and confusion matrix of above accuracy score is 0.91.</a:t>
            </a:r>
            <a:endParaRPr lang="en-US" dirty="0">
              <a:solidFill>
                <a:schemeClr val="tx1"/>
              </a:solidFill>
              <a:latin typeface="Times New Roman" pitchFamily="18" charset="0"/>
              <a:cs typeface="Times New Roman" pitchFamily="18" charset="0"/>
            </a:endParaRPr>
          </a:p>
          <a:p>
            <a:pPr algn="l"/>
            <a:endParaRPr lang="en-US" b="1" dirty="0"/>
          </a:p>
        </p:txBody>
      </p:sp>
      <p:pic>
        <p:nvPicPr>
          <p:cNvPr id="4" name="Picture 3" descr="C:\Users\Ankita\Desktop\pp\Untitled64.png"/>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7086600" cy="3352800"/>
          </a:xfrm>
          <a:prstGeom prst="rect">
            <a:avLst/>
          </a:prstGeom>
          <a:noFill/>
          <a:ln>
            <a:noFill/>
          </a:ln>
        </p:spPr>
      </p:pic>
    </p:spTree>
    <p:extLst>
      <p:ext uri="{BB962C8B-B14F-4D97-AF65-F5344CB8AC3E}">
        <p14:creationId xmlns:p14="http://schemas.microsoft.com/office/powerpoint/2010/main" val="4279369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81000"/>
            <a:ext cx="8305800" cy="685800"/>
          </a:xfrm>
        </p:spPr>
        <p:txBody>
          <a:bodyPr>
            <a:noAutofit/>
          </a:bodyPr>
          <a:lstStyle/>
          <a:p>
            <a:pPr algn="l"/>
            <a:r>
              <a:rPr lang="en-IN" sz="2400" dirty="0" smtClean="0">
                <a:solidFill>
                  <a:schemeClr val="tx1"/>
                </a:solidFill>
                <a:effectLst/>
                <a:latin typeface="Arial" pitchFamily="34" charset="0"/>
                <a:cs typeface="Arial" pitchFamily="34" charset="0"/>
              </a:rPr>
              <a:t/>
            </a:r>
            <a:br>
              <a:rPr lang="en-IN" sz="2400" dirty="0" smtClean="0">
                <a:solidFill>
                  <a:schemeClr val="tx1"/>
                </a:solidFill>
                <a:effectLst/>
                <a:latin typeface="Arial" pitchFamily="34" charset="0"/>
                <a:cs typeface="Arial" pitchFamily="34" charset="0"/>
              </a:rPr>
            </a:br>
            <a:r>
              <a:rPr lang="en-IN" sz="2400" dirty="0" smtClean="0">
                <a:solidFill>
                  <a:schemeClr val="tx1"/>
                </a:solidFill>
                <a:effectLst/>
                <a:latin typeface="Arial" pitchFamily="34" charset="0"/>
                <a:cs typeface="Arial" pitchFamily="34" charset="0"/>
              </a:rPr>
              <a:t>Logistic </a:t>
            </a:r>
            <a:r>
              <a:rPr lang="en-IN" sz="2400" dirty="0">
                <a:solidFill>
                  <a:schemeClr val="tx1"/>
                </a:solidFill>
                <a:effectLst/>
                <a:latin typeface="Arial" pitchFamily="34" charset="0"/>
                <a:cs typeface="Arial" pitchFamily="34" charset="0"/>
              </a:rPr>
              <a:t>regression:</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762000"/>
            <a:ext cx="8458200" cy="57912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use Logistic regression model check accuracy score and confusion matrix of above accuracy score is 0.88.</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65.png"/>
          <p:cNvPicPr/>
          <p:nvPr/>
        </p:nvPicPr>
        <p:blipFill>
          <a:blip r:embed="rId2">
            <a:extLst>
              <a:ext uri="{28A0092B-C50C-407E-A947-70E740481C1C}">
                <a14:useLocalDpi xmlns:a14="http://schemas.microsoft.com/office/drawing/2010/main" val="0"/>
              </a:ext>
            </a:extLst>
          </a:blip>
          <a:srcRect/>
          <a:stretch>
            <a:fillRect/>
          </a:stretch>
        </p:blipFill>
        <p:spPr bwMode="auto">
          <a:xfrm>
            <a:off x="437744" y="762000"/>
            <a:ext cx="6648855" cy="3962400"/>
          </a:xfrm>
          <a:prstGeom prst="rect">
            <a:avLst/>
          </a:prstGeom>
          <a:noFill/>
          <a:ln>
            <a:noFill/>
          </a:ln>
        </p:spPr>
      </p:pic>
    </p:spTree>
    <p:extLst>
      <p:ext uri="{BB962C8B-B14F-4D97-AF65-F5344CB8AC3E}">
        <p14:creationId xmlns:p14="http://schemas.microsoft.com/office/powerpoint/2010/main" val="1242629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914400"/>
          </a:xfrm>
        </p:spPr>
        <p:txBody>
          <a:bodyPr>
            <a:normAutofit/>
          </a:bodyPr>
          <a:lstStyle/>
          <a:p>
            <a:pPr algn="l"/>
            <a:r>
              <a:rPr lang="en-IN" sz="2400" dirty="0" err="1">
                <a:solidFill>
                  <a:schemeClr val="tx1"/>
                </a:solidFill>
                <a:effectLst/>
                <a:latin typeface="Arial" pitchFamily="34" charset="0"/>
                <a:cs typeface="Arial" pitchFamily="34" charset="0"/>
              </a:rPr>
              <a:t>GaussianNB</a:t>
            </a:r>
            <a:r>
              <a:rPr lang="en-IN" sz="2400" dirty="0">
                <a:solidFill>
                  <a:schemeClr val="tx1"/>
                </a:solidFill>
                <a:effectLst/>
                <a:latin typeface="Arial" pitchFamily="34" charset="0"/>
                <a:cs typeface="Arial" pitchFamily="34" charset="0"/>
              </a:rPr>
              <a:t> Classifier:</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447800"/>
            <a:ext cx="8458200" cy="51054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use </a:t>
            </a:r>
            <a:r>
              <a:rPr lang="en-IN" dirty="0" err="1">
                <a:solidFill>
                  <a:schemeClr val="tx1"/>
                </a:solidFill>
                <a:latin typeface="Times New Roman" pitchFamily="18" charset="0"/>
                <a:cs typeface="Times New Roman" pitchFamily="18" charset="0"/>
              </a:rPr>
              <a:t>GaussianNB</a:t>
            </a:r>
            <a:r>
              <a:rPr lang="en-IN" dirty="0">
                <a:solidFill>
                  <a:schemeClr val="tx1"/>
                </a:solidFill>
                <a:latin typeface="Times New Roman" pitchFamily="18" charset="0"/>
                <a:cs typeface="Times New Roman" pitchFamily="18" charset="0"/>
              </a:rPr>
              <a:t> model check accuracy score and confusion matrix of above accuracy score is 0.58</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66.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6172200" cy="3554095"/>
          </a:xfrm>
          <a:prstGeom prst="rect">
            <a:avLst/>
          </a:prstGeom>
          <a:noFill/>
          <a:ln>
            <a:noFill/>
          </a:ln>
        </p:spPr>
      </p:pic>
    </p:spTree>
    <p:extLst>
      <p:ext uri="{BB962C8B-B14F-4D97-AF65-F5344CB8AC3E}">
        <p14:creationId xmlns:p14="http://schemas.microsoft.com/office/powerpoint/2010/main" val="374042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772400" cy="685800"/>
          </a:xfrm>
        </p:spPr>
        <p:txBody>
          <a:bodyPr>
            <a:noAutofit/>
          </a:bodyPr>
          <a:lstStyle/>
          <a:p>
            <a:pPr algn="l"/>
            <a:r>
              <a:rPr lang="en-IN" sz="2400" dirty="0">
                <a:solidFill>
                  <a:schemeClr val="tx1"/>
                </a:solidFill>
                <a:effectLst/>
                <a:latin typeface="Arial" pitchFamily="34" charset="0"/>
                <a:cs typeface="Arial" pitchFamily="34" charset="0"/>
              </a:rPr>
              <a:t>k-nearest </a:t>
            </a:r>
            <a:r>
              <a:rPr lang="en-IN" sz="2400" dirty="0" err="1">
                <a:solidFill>
                  <a:schemeClr val="tx1"/>
                </a:solidFill>
                <a:effectLst/>
                <a:latin typeface="Arial" pitchFamily="34" charset="0"/>
                <a:cs typeface="Arial" pitchFamily="34" charset="0"/>
              </a:rPr>
              <a:t>neighbors</a:t>
            </a:r>
            <a:r>
              <a:rPr lang="en-IN" sz="2400" dirty="0">
                <a:solidFill>
                  <a:schemeClr val="tx1"/>
                </a:solidFill>
                <a:effectLst/>
                <a:latin typeface="Arial" pitchFamily="34" charset="0"/>
                <a:cs typeface="Arial" pitchFamily="34" charset="0"/>
              </a:rPr>
              <a:t>:</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81000" y="1131651"/>
            <a:ext cx="8382000" cy="5486400"/>
          </a:xfrm>
        </p:spPr>
        <p:txBody>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pPr algn="l"/>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k-nearest </a:t>
            </a:r>
            <a:r>
              <a:rPr lang="en-IN" dirty="0" err="1">
                <a:solidFill>
                  <a:schemeClr val="tx1"/>
                </a:solidFill>
                <a:latin typeface="Times New Roman" pitchFamily="18" charset="0"/>
                <a:cs typeface="Times New Roman" pitchFamily="18" charset="0"/>
              </a:rPr>
              <a:t>neighbors</a:t>
            </a:r>
            <a:r>
              <a:rPr lang="en-IN" dirty="0">
                <a:solidFill>
                  <a:schemeClr val="tx1"/>
                </a:solidFill>
                <a:latin typeface="Times New Roman" pitchFamily="18" charset="0"/>
                <a:cs typeface="Times New Roman" pitchFamily="18" charset="0"/>
              </a:rPr>
              <a:t> (KNN) algorithm model check accuracy score and confusion matrix of above accuracy score is 0.87.</a:t>
            </a:r>
            <a:endParaRPr lang="en-US" dirty="0">
              <a:solidFill>
                <a:schemeClr val="tx1"/>
              </a:solidFill>
              <a:latin typeface="Times New Roman" pitchFamily="18" charset="0"/>
              <a:cs typeface="Times New Roman" pitchFamily="18" charset="0"/>
            </a:endParaRPr>
          </a:p>
          <a:p>
            <a:endParaRPr lang="en-US" dirty="0"/>
          </a:p>
        </p:txBody>
      </p:sp>
      <p:pic>
        <p:nvPicPr>
          <p:cNvPr id="4" name="Picture 3" descr="C:\Users\Ankita\Desktop\pp\Untitled67.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6248400" cy="3577590"/>
          </a:xfrm>
          <a:prstGeom prst="rect">
            <a:avLst/>
          </a:prstGeom>
          <a:noFill/>
          <a:ln>
            <a:noFill/>
          </a:ln>
        </p:spPr>
      </p:pic>
    </p:spTree>
    <p:extLst>
      <p:ext uri="{BB962C8B-B14F-4D97-AF65-F5344CB8AC3E}">
        <p14:creationId xmlns:p14="http://schemas.microsoft.com/office/powerpoint/2010/main" val="127774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57200"/>
            <a:ext cx="8382000" cy="6019800"/>
          </a:xfrm>
        </p:spPr>
        <p:txBody>
          <a:bodyPr/>
          <a:lstStyle/>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l"/>
            <a:endParaRPr lang="en-IN" dirty="0"/>
          </a:p>
          <a:p>
            <a:pPr algn="l"/>
            <a:endParaRPr lang="en-IN" dirty="0" smtClean="0"/>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we check accuracy score and after that check cross validation score of all the model the Random forest classifier is the best model because accuracy score and cross validation score is 1.0 So apply hyper parameter tuning on it.</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68.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5374640" cy="2743200"/>
          </a:xfrm>
          <a:prstGeom prst="rect">
            <a:avLst/>
          </a:prstGeom>
          <a:noFill/>
          <a:ln>
            <a:noFill/>
          </a:ln>
        </p:spPr>
      </p:pic>
      <p:pic>
        <p:nvPicPr>
          <p:cNvPr id="5" name="Picture 4" descr="C:\Users\Ankita\Desktop\pp\Untitled69.png"/>
          <p:cNvPicPr/>
          <p:nvPr/>
        </p:nvPicPr>
        <p:blipFill>
          <a:blip r:embed="rId3">
            <a:extLst>
              <a:ext uri="{28A0092B-C50C-407E-A947-70E740481C1C}">
                <a14:useLocalDpi xmlns:a14="http://schemas.microsoft.com/office/drawing/2010/main" val="0"/>
              </a:ext>
            </a:extLst>
          </a:blip>
          <a:srcRect/>
          <a:stretch>
            <a:fillRect/>
          </a:stretch>
        </p:blipFill>
        <p:spPr bwMode="auto">
          <a:xfrm>
            <a:off x="390728" y="3200401"/>
            <a:ext cx="5364912" cy="1828800"/>
          </a:xfrm>
          <a:prstGeom prst="rect">
            <a:avLst/>
          </a:prstGeom>
          <a:noFill/>
          <a:ln>
            <a:noFill/>
          </a:ln>
        </p:spPr>
      </p:pic>
    </p:spTree>
    <p:extLst>
      <p:ext uri="{BB962C8B-B14F-4D97-AF65-F5344CB8AC3E}">
        <p14:creationId xmlns:p14="http://schemas.microsoft.com/office/powerpoint/2010/main" val="1215717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82000" cy="914400"/>
          </a:xfrm>
        </p:spPr>
        <p:txBody>
          <a:bodyPr>
            <a:normAutofit/>
          </a:bodyPr>
          <a:lstStyle/>
          <a:p>
            <a:pPr algn="l"/>
            <a:r>
              <a:rPr lang="en-IN" sz="2400" dirty="0" err="1">
                <a:solidFill>
                  <a:schemeClr val="tx1"/>
                </a:solidFill>
                <a:effectLst/>
              </a:rPr>
              <a:t>GridSearchCv</a:t>
            </a:r>
            <a:r>
              <a:rPr lang="en-IN" sz="2400" dirty="0">
                <a:solidFill>
                  <a:schemeClr val="tx1"/>
                </a:solidFill>
                <a:effectLst/>
              </a:rPr>
              <a:t>:</a:t>
            </a:r>
            <a:r>
              <a:rPr lang="en-US" sz="2400" dirty="0">
                <a:effectLst/>
              </a:rPr>
              <a:t/>
            </a:r>
            <a:br>
              <a:rPr lang="en-US" sz="2400" dirty="0">
                <a:effectLst/>
              </a:rPr>
            </a:br>
            <a:endParaRPr lang="en-US" sz="2400" dirty="0">
              <a:latin typeface="Arial" pitchFamily="34" charset="0"/>
              <a:cs typeface="Arial" pitchFamily="34" charset="0"/>
            </a:endParaRPr>
          </a:p>
        </p:txBody>
      </p:sp>
      <p:sp>
        <p:nvSpPr>
          <p:cNvPr id="3" name="Subtitle 2"/>
          <p:cNvSpPr>
            <a:spLocks noGrp="1"/>
          </p:cNvSpPr>
          <p:nvPr>
            <p:ph type="subTitle" idx="1"/>
          </p:nvPr>
        </p:nvSpPr>
        <p:spPr>
          <a:xfrm>
            <a:off x="381000" y="1143000"/>
            <a:ext cx="8382000" cy="5334000"/>
          </a:xfrm>
        </p:spPr>
        <p:txBody>
          <a:bodyPr/>
          <a:lstStyle/>
          <a:p>
            <a:pPr algn="l"/>
            <a:r>
              <a:rPr lang="en-IN" b="1" dirty="0" err="1">
                <a:solidFill>
                  <a:schemeClr val="tx1"/>
                </a:solidFill>
                <a:latin typeface="Arial" pitchFamily="34" charset="0"/>
                <a:cs typeface="Arial" pitchFamily="34" charset="0"/>
              </a:rPr>
              <a:t>Parameterlist</a:t>
            </a:r>
            <a:r>
              <a:rPr lang="en-IN" b="1" dirty="0" smtClean="0">
                <a:solidFill>
                  <a:schemeClr val="tx1"/>
                </a:solidFill>
                <a:latin typeface="Arial" pitchFamily="34" charset="0"/>
                <a:cs typeface="Arial" pitchFamily="34" charset="0"/>
              </a:rPr>
              <a:t>:</a:t>
            </a:r>
          </a:p>
          <a:p>
            <a:pPr algn="l"/>
            <a:endParaRPr lang="en-US" dirty="0">
              <a:solidFill>
                <a:schemeClr val="tx1"/>
              </a:solidFill>
              <a:latin typeface="Arial" pitchFamily="34" charset="0"/>
              <a:cs typeface="Arial" pitchFamily="34" charset="0"/>
            </a:endParaRPr>
          </a:p>
          <a:p>
            <a:pPr algn="l"/>
            <a:endParaRPr lang="en-US" dirty="0"/>
          </a:p>
        </p:txBody>
      </p:sp>
      <p:pic>
        <p:nvPicPr>
          <p:cNvPr id="4" name="Picture 3" descr="C:\Users\Ankita\Desktop\pp\Untitled70.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6934200" cy="2209800"/>
          </a:xfrm>
          <a:prstGeom prst="rect">
            <a:avLst/>
          </a:prstGeom>
          <a:noFill/>
          <a:ln>
            <a:noFill/>
          </a:ln>
        </p:spPr>
      </p:pic>
      <p:sp>
        <p:nvSpPr>
          <p:cNvPr id="5" name="Rectangle 4"/>
          <p:cNvSpPr/>
          <p:nvPr/>
        </p:nvSpPr>
        <p:spPr>
          <a:xfrm>
            <a:off x="381000" y="3810000"/>
            <a:ext cx="8305800" cy="2031325"/>
          </a:xfrm>
          <a:prstGeom prst="rect">
            <a:avLst/>
          </a:prstGeom>
        </p:spPr>
        <p:txBody>
          <a:bodyPr wrap="square">
            <a:spAutoFit/>
          </a:bodyPr>
          <a:lstStyle/>
          <a:p>
            <a:r>
              <a:rPr lang="en-IN" dirty="0"/>
              <a:t> </a:t>
            </a:r>
            <a:endParaRPr lang="en-US" dirty="0"/>
          </a:p>
          <a:p>
            <a:pPr algn="just"/>
            <a:r>
              <a:rPr lang="en-IN" dirty="0">
                <a:latin typeface="Times New Roman" pitchFamily="18" charset="0"/>
                <a:cs typeface="Times New Roman" pitchFamily="18" charset="0"/>
              </a:rPr>
              <a:t>Here above are the parameter list of </a:t>
            </a:r>
            <a:r>
              <a:rPr lang="en-IN" dirty="0" err="1">
                <a:latin typeface="Times New Roman" pitchFamily="18" charset="0"/>
                <a:cs typeface="Times New Roman" pitchFamily="18" charset="0"/>
              </a:rPr>
              <a:t>RandomForestClassifier</a:t>
            </a:r>
            <a:r>
              <a:rPr lang="en-IN" dirty="0">
                <a:latin typeface="Times New Roman" pitchFamily="18" charset="0"/>
                <a:cs typeface="Times New Roman" pitchFamily="18" charset="0"/>
              </a:rPr>
              <a:t> model .</a:t>
            </a: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The above code block we have the following parameters:.</a:t>
            </a:r>
            <a:br>
              <a:rPr lang="en-IN" dirty="0">
                <a:latin typeface="Times New Roman" pitchFamily="18" charset="0"/>
                <a:cs typeface="Times New Roman" pitchFamily="18" charset="0"/>
              </a:rPr>
            </a:br>
            <a:r>
              <a:rPr lang="en-IN" dirty="0" err="1">
                <a:latin typeface="Times New Roman" pitchFamily="18" charset="0"/>
                <a:cs typeface="Times New Roman" pitchFamily="18" charset="0"/>
              </a:rPr>
              <a:t>max_features</a:t>
            </a:r>
            <a:r>
              <a:rPr lang="en-IN" dirty="0">
                <a:latin typeface="Times New Roman" pitchFamily="18" charset="0"/>
                <a:cs typeface="Times New Roman" pitchFamily="18" charset="0"/>
              </a:rPr>
              <a:t>: In this maximum features there are two values auto and auto, </a:t>
            </a:r>
            <a:r>
              <a:rPr lang="en-IN" dirty="0" err="1">
                <a:latin typeface="Times New Roman" pitchFamily="18" charset="0"/>
                <a:cs typeface="Times New Roman" pitchFamily="18" charset="0"/>
              </a:rPr>
              <a:t>sqrt</a:t>
            </a: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Criterion: In criterion there are two parameter values are present </a:t>
            </a:r>
            <a:r>
              <a:rPr lang="en-IN" dirty="0" err="1">
                <a:latin typeface="Times New Roman" pitchFamily="18" charset="0"/>
                <a:cs typeface="Times New Roman" pitchFamily="18" charset="0"/>
              </a:rPr>
              <a:t>gini</a:t>
            </a:r>
            <a:r>
              <a:rPr lang="en-IN" dirty="0">
                <a:latin typeface="Times New Roman" pitchFamily="18" charset="0"/>
                <a:cs typeface="Times New Roman" pitchFamily="18" charset="0"/>
              </a:rPr>
              <a:t> and entropy </a:t>
            </a:r>
            <a:endParaRPr lang="en-US" dirty="0">
              <a:latin typeface="Times New Roman" pitchFamily="18" charset="0"/>
              <a:cs typeface="Times New Roman" pitchFamily="18" charset="0"/>
            </a:endParaRPr>
          </a:p>
          <a:p>
            <a:pPr algn="just"/>
            <a:r>
              <a:rPr lang="en-IN" dirty="0" err="1">
                <a:latin typeface="Times New Roman" pitchFamily="18" charset="0"/>
                <a:cs typeface="Times New Roman" pitchFamily="18" charset="0"/>
              </a:rPr>
              <a:t>n_estimator</a:t>
            </a:r>
            <a:r>
              <a:rPr lang="en-IN" dirty="0">
                <a:latin typeface="Times New Roman" pitchFamily="18" charset="0"/>
                <a:cs typeface="Times New Roman" pitchFamily="18" charset="0"/>
              </a:rPr>
              <a:t> is 200 ,700</a:t>
            </a: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and in </a:t>
            </a:r>
            <a:r>
              <a:rPr lang="en-IN" dirty="0" err="1">
                <a:latin typeface="Times New Roman" pitchFamily="18" charset="0"/>
                <a:cs typeface="Times New Roman" pitchFamily="18" charset="0"/>
              </a:rPr>
              <a:t>max_depth</a:t>
            </a:r>
            <a:r>
              <a:rPr lang="en-IN" dirty="0">
                <a:latin typeface="Times New Roman" pitchFamily="18" charset="0"/>
                <a:cs typeface="Times New Roman" pitchFamily="18" charset="0"/>
              </a:rPr>
              <a:t> 4,5.</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1840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486383"/>
            <a:ext cx="8458200" cy="5990617"/>
          </a:xfrm>
        </p:spPr>
        <p:txBody>
          <a:bodyPr>
            <a:normAutofit/>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algn="just"/>
            <a:endParaRPr lang="en-IN" dirty="0" smtClean="0">
              <a:solidFill>
                <a:schemeClr val="tx1"/>
              </a:solidFill>
              <a:latin typeface="Times New Roman" pitchFamily="18" charset="0"/>
              <a:cs typeface="Times New Roman" pitchFamily="18" charset="0"/>
            </a:endParaRPr>
          </a:p>
          <a:p>
            <a:pPr algn="just"/>
            <a:r>
              <a:rPr lang="en-IN" dirty="0" smtClean="0">
                <a:solidFill>
                  <a:schemeClr val="tx1"/>
                </a:solidFill>
                <a:latin typeface="Times New Roman" pitchFamily="18" charset="0"/>
                <a:cs typeface="Times New Roman" pitchFamily="18" charset="0"/>
              </a:rPr>
              <a:t>Here </a:t>
            </a:r>
            <a:r>
              <a:rPr lang="en-IN" dirty="0">
                <a:solidFill>
                  <a:schemeClr val="tx1"/>
                </a:solidFill>
                <a:latin typeface="Times New Roman" pitchFamily="18" charset="0"/>
                <a:cs typeface="Times New Roman" pitchFamily="18" charset="0"/>
              </a:rPr>
              <a:t>after use different parameter list the best parameter list is select.</a:t>
            </a:r>
            <a:endParaRPr lang="en-US" dirty="0">
              <a:solidFill>
                <a:schemeClr val="tx1"/>
              </a:solidFill>
              <a:latin typeface="Times New Roman" pitchFamily="18" charset="0"/>
              <a:cs typeface="Times New Roman" pitchFamily="18" charset="0"/>
            </a:endParaRPr>
          </a:p>
          <a:p>
            <a:pPr algn="just"/>
            <a:r>
              <a:rPr lang="en-IN" dirty="0">
                <a:solidFill>
                  <a:schemeClr val="tx1"/>
                </a:solidFill>
                <a:latin typeface="Times New Roman" pitchFamily="18" charset="0"/>
                <a:cs typeface="Times New Roman" pitchFamily="18" charset="0"/>
              </a:rPr>
              <a:t>Above are the best parameter list  </a:t>
            </a:r>
            <a:r>
              <a:rPr lang="en-IN" dirty="0" err="1">
                <a:solidFill>
                  <a:schemeClr val="tx1"/>
                </a:solidFill>
                <a:latin typeface="Times New Roman" pitchFamily="18" charset="0"/>
                <a:cs typeface="Times New Roman" pitchFamily="18" charset="0"/>
              </a:rPr>
              <a:t>RandomForestClassifier</a:t>
            </a:r>
            <a:r>
              <a:rPr lang="en-IN" dirty="0">
                <a:solidFill>
                  <a:schemeClr val="tx1"/>
                </a:solidFill>
                <a:latin typeface="Times New Roman" pitchFamily="18" charset="0"/>
                <a:cs typeface="Times New Roman" pitchFamily="18" charset="0"/>
              </a:rPr>
              <a:t>. Put this parameters into the model so output is finally best score is </a:t>
            </a:r>
            <a:r>
              <a:rPr lang="en-IN" dirty="0" err="1">
                <a:solidFill>
                  <a:schemeClr val="tx1"/>
                </a:solidFill>
                <a:latin typeface="Times New Roman" pitchFamily="18" charset="0"/>
                <a:cs typeface="Times New Roman" pitchFamily="18" charset="0"/>
              </a:rPr>
              <a:t>RandomForestClassifier</a:t>
            </a:r>
            <a:r>
              <a:rPr lang="en-IN" dirty="0">
                <a:solidFill>
                  <a:schemeClr val="tx1"/>
                </a:solidFill>
                <a:latin typeface="Times New Roman" pitchFamily="18" charset="0"/>
                <a:cs typeface="Times New Roman" pitchFamily="18" charset="0"/>
              </a:rPr>
              <a:t> is 90 so it is the best score</a:t>
            </a:r>
            <a:r>
              <a:rPr lang="en-IN" dirty="0"/>
              <a:t>.</a:t>
            </a:r>
            <a:endParaRPr lang="en-US" dirty="0"/>
          </a:p>
          <a:p>
            <a:pPr algn="l"/>
            <a:endParaRPr lang="en-US" dirty="0"/>
          </a:p>
        </p:txBody>
      </p:sp>
      <p:pic>
        <p:nvPicPr>
          <p:cNvPr id="4" name="Picture 3" descr="C:\Users\Ankita\Desktop\pp\Untitled71.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5725795" cy="2667000"/>
          </a:xfrm>
          <a:prstGeom prst="rect">
            <a:avLst/>
          </a:prstGeom>
          <a:noFill/>
          <a:ln>
            <a:noFill/>
          </a:ln>
        </p:spPr>
      </p:pic>
      <p:pic>
        <p:nvPicPr>
          <p:cNvPr id="5" name="Picture 4" descr="C:\Users\Ankita\Desktop\pp\Untitled7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429000"/>
            <a:ext cx="5732780" cy="1542415"/>
          </a:xfrm>
          <a:prstGeom prst="rect">
            <a:avLst/>
          </a:prstGeom>
          <a:noFill/>
          <a:ln>
            <a:noFill/>
          </a:ln>
        </p:spPr>
      </p:pic>
    </p:spTree>
    <p:extLst>
      <p:ext uri="{BB962C8B-B14F-4D97-AF65-F5344CB8AC3E}">
        <p14:creationId xmlns:p14="http://schemas.microsoft.com/office/powerpoint/2010/main" val="2125733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457200"/>
            <a:ext cx="8305800" cy="762000"/>
          </a:xfrm>
        </p:spPr>
        <p:txBody>
          <a:bodyPr>
            <a:normAutofit/>
          </a:bodyPr>
          <a:lstStyle/>
          <a:p>
            <a:pPr algn="l"/>
            <a:r>
              <a:rPr lang="en-IN" sz="2400" dirty="0">
                <a:solidFill>
                  <a:schemeClr val="tx1"/>
                </a:solidFill>
                <a:effectLst/>
                <a:latin typeface="Arial" pitchFamily="34" charset="0"/>
                <a:cs typeface="Arial" pitchFamily="34" charset="0"/>
              </a:rPr>
              <a:t>AUC and ROC Curve:</a:t>
            </a:r>
            <a:endParaRPr lang="en-US" sz="2400" dirty="0">
              <a:solidFill>
                <a:schemeClr val="tx1"/>
              </a:solidFill>
              <a:effectLst/>
              <a:latin typeface="Arial" pitchFamily="34" charset="0"/>
              <a:cs typeface="Arial" pitchFamily="34" charset="0"/>
            </a:endParaRPr>
          </a:p>
        </p:txBody>
      </p:sp>
      <p:sp>
        <p:nvSpPr>
          <p:cNvPr id="3" name="Subtitle 2"/>
          <p:cNvSpPr>
            <a:spLocks noGrp="1"/>
          </p:cNvSpPr>
          <p:nvPr>
            <p:ph type="subTitle" idx="1"/>
          </p:nvPr>
        </p:nvSpPr>
        <p:spPr>
          <a:xfrm>
            <a:off x="381000" y="1295400"/>
            <a:ext cx="8458200" cy="5181600"/>
          </a:xfrm>
        </p:spPr>
        <p:txBody>
          <a:bodyPr>
            <a:normAutofit lnSpcReduction="10000"/>
          </a:bodyPr>
          <a:lstStyle/>
          <a:p>
            <a:pPr algn="l"/>
            <a:r>
              <a:rPr lang="en-IN" dirty="0"/>
              <a:t>Finally Load the model and predict the values.</a:t>
            </a:r>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just"/>
            <a:r>
              <a:rPr lang="en-IN" dirty="0">
                <a:solidFill>
                  <a:schemeClr val="tx1"/>
                </a:solidFill>
                <a:latin typeface="Times New Roman" pitchFamily="18" charset="0"/>
                <a:cs typeface="Times New Roman" pitchFamily="18" charset="0"/>
              </a:rPr>
              <a:t>Finally Load the model and predict the values.</a:t>
            </a:r>
            <a:endParaRPr lang="en-US" dirty="0">
              <a:solidFill>
                <a:schemeClr val="tx1"/>
              </a:solidFill>
              <a:latin typeface="Times New Roman" pitchFamily="18" charset="0"/>
              <a:cs typeface="Times New Roman" pitchFamily="18" charset="0"/>
            </a:endParaRPr>
          </a:p>
          <a:p>
            <a:pPr algn="l"/>
            <a:endParaRPr lang="en-US" dirty="0"/>
          </a:p>
        </p:txBody>
      </p:sp>
      <p:pic>
        <p:nvPicPr>
          <p:cNvPr id="4" name="Picture 3" descr="C:\Users\Ankita\Desktop\pp\Untitled73.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6934200" cy="3886200"/>
          </a:xfrm>
          <a:prstGeom prst="rect">
            <a:avLst/>
          </a:prstGeom>
          <a:noFill/>
          <a:ln>
            <a:noFill/>
          </a:ln>
        </p:spPr>
      </p:pic>
    </p:spTree>
    <p:extLst>
      <p:ext uri="{BB962C8B-B14F-4D97-AF65-F5344CB8AC3E}">
        <p14:creationId xmlns:p14="http://schemas.microsoft.com/office/powerpoint/2010/main" val="3143919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4953000"/>
            <a:ext cx="7772400" cy="914400"/>
          </a:xfrm>
        </p:spPr>
        <p:txBody>
          <a:bodyPr/>
          <a:lstStyle/>
          <a:p>
            <a:pPr algn="l"/>
            <a:r>
              <a:rPr lang="en-IN" dirty="0">
                <a:solidFill>
                  <a:schemeClr val="tx1"/>
                </a:solidFill>
                <a:latin typeface="Times New Roman" pitchFamily="18" charset="0"/>
                <a:cs typeface="Times New Roman" pitchFamily="18" charset="0"/>
              </a:rPr>
              <a:t>Finally Load the model and predict the values.</a:t>
            </a:r>
            <a:endParaRPr lang="en-US" dirty="0">
              <a:solidFill>
                <a:schemeClr val="tx1"/>
              </a:solidFill>
              <a:latin typeface="Times New Roman" pitchFamily="18" charset="0"/>
              <a:cs typeface="Times New Roman" pitchFamily="18" charset="0"/>
            </a:endParaRPr>
          </a:p>
          <a:p>
            <a:pPr algn="l"/>
            <a:endParaRPr lang="en-US" dirty="0">
              <a:latin typeface="Times New Roman" pitchFamily="18" charset="0"/>
              <a:cs typeface="Times New Roman" pitchFamily="18" charset="0"/>
            </a:endParaRPr>
          </a:p>
        </p:txBody>
      </p:sp>
      <p:pic>
        <p:nvPicPr>
          <p:cNvPr id="4" name="Picture 3" descr="C:\Users\Ankita\Desktop\pp\Untitled74.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685800"/>
            <a:ext cx="4912995" cy="3962400"/>
          </a:xfrm>
          <a:prstGeom prst="rect">
            <a:avLst/>
          </a:prstGeom>
          <a:noFill/>
          <a:ln>
            <a:noFill/>
          </a:ln>
        </p:spPr>
      </p:pic>
    </p:spTree>
    <p:extLst>
      <p:ext uri="{BB962C8B-B14F-4D97-AF65-F5344CB8AC3E}">
        <p14:creationId xmlns:p14="http://schemas.microsoft.com/office/powerpoint/2010/main" val="2280108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2376" y="1371600"/>
            <a:ext cx="7772400" cy="4953000"/>
          </a:xfrm>
        </p:spPr>
        <p:txBody>
          <a:bodyPr/>
          <a:lstStyle/>
          <a:p>
            <a:pPr algn="l"/>
            <a:endParaRPr lang="en-US" dirty="0"/>
          </a:p>
        </p:txBody>
      </p:sp>
      <p:pic>
        <p:nvPicPr>
          <p:cNvPr id="4" name="Picture 3" descr="C:\Users\Ankita\Desktop\pp\Untitled2.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696200" cy="4495800"/>
          </a:xfrm>
          <a:prstGeom prst="rect">
            <a:avLst/>
          </a:prstGeom>
          <a:noFill/>
          <a:ln>
            <a:noFill/>
          </a:ln>
        </p:spPr>
      </p:pic>
    </p:spTree>
    <p:extLst>
      <p:ext uri="{BB962C8B-B14F-4D97-AF65-F5344CB8AC3E}">
        <p14:creationId xmlns:p14="http://schemas.microsoft.com/office/powerpoint/2010/main" val="243501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305800" cy="838200"/>
          </a:xfrm>
        </p:spPr>
        <p:txBody>
          <a:bodyPr>
            <a:normAutofit/>
          </a:bodyPr>
          <a:lstStyle/>
          <a:p>
            <a:pPr algn="l"/>
            <a:r>
              <a:rPr lang="en-IN" sz="2400" dirty="0" smtClean="0">
                <a:solidFill>
                  <a:schemeClr val="tx1"/>
                </a:solidFill>
                <a:effectLst/>
                <a:latin typeface="Arial" pitchFamily="34" charset="0"/>
                <a:cs typeface="Arial" pitchFamily="34" charset="0"/>
              </a:rPr>
              <a:t>CONCLUSION:</a:t>
            </a:r>
            <a:r>
              <a:rPr lang="en-US" sz="2400" dirty="0">
                <a:solidFill>
                  <a:schemeClr val="tx1"/>
                </a:solidFill>
                <a:effectLst/>
                <a:latin typeface="Arial" pitchFamily="34" charset="0"/>
                <a:cs typeface="Arial" pitchFamily="34" charset="0"/>
              </a:rPr>
              <a:t/>
            </a:r>
            <a:br>
              <a:rPr lang="en-US" sz="2400" dirty="0">
                <a:solidFill>
                  <a:schemeClr val="tx1"/>
                </a:solidFill>
                <a:effectLst/>
                <a:latin typeface="Arial" pitchFamily="34" charset="0"/>
                <a:cs typeface="Arial" pitchFamily="34" charset="0"/>
              </a:rPr>
            </a:br>
            <a:endParaRPr lang="en-US" sz="24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304800" y="1447800"/>
            <a:ext cx="8534400" cy="5105400"/>
          </a:xfrm>
        </p:spPr>
        <p:txBody>
          <a:bodyPr/>
          <a:lstStyle/>
          <a:p>
            <a:pPr algn="just"/>
            <a:r>
              <a:rPr lang="en-IN" dirty="0">
                <a:solidFill>
                  <a:schemeClr val="tx1"/>
                </a:solidFill>
                <a:latin typeface="Times New Roman" pitchFamily="18" charset="0"/>
                <a:cs typeface="Times New Roman" pitchFamily="18" charset="0"/>
              </a:rPr>
              <a:t>According to the performance metrics, Random Forrest scores highest in accuracy. Also, the curve is tending towards the ideal shape. Hence, Random Forrest looks like the best fit for this data.</a:t>
            </a:r>
            <a:endParaRPr lang="en-US" dirty="0">
              <a:solidFill>
                <a:schemeClr val="tx1"/>
              </a:solidFill>
              <a:latin typeface="Times New Roman" pitchFamily="18" charset="0"/>
              <a:cs typeface="Times New Roman" pitchFamily="18" charset="0"/>
            </a:endParaRPr>
          </a:p>
          <a:p>
            <a:pPr algn="l"/>
            <a:endParaRPr lang="en-US" dirty="0"/>
          </a:p>
        </p:txBody>
      </p:sp>
    </p:spTree>
    <p:extLst>
      <p:ext uri="{BB962C8B-B14F-4D97-AF65-F5344CB8AC3E}">
        <p14:creationId xmlns:p14="http://schemas.microsoft.com/office/powerpoint/2010/main" val="49423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33400"/>
            <a:ext cx="8037576" cy="762000"/>
          </a:xfrm>
        </p:spPr>
        <p:txBody>
          <a:bodyPr>
            <a:normAutofit fontScale="90000"/>
          </a:bodyPr>
          <a:lstStyle/>
          <a:p>
            <a:pPr algn="l"/>
            <a:r>
              <a:rPr lang="en-US" dirty="0">
                <a:solidFill>
                  <a:schemeClr val="tx1"/>
                </a:solidFill>
                <a:latin typeface="Arial" pitchFamily="34" charset="0"/>
                <a:cs typeface="Arial" pitchFamily="34" charset="0"/>
              </a:rPr>
              <a:t>Data Analysis:</a:t>
            </a:r>
          </a:p>
        </p:txBody>
      </p:sp>
      <p:sp>
        <p:nvSpPr>
          <p:cNvPr id="3" name="Subtitle 2"/>
          <p:cNvSpPr>
            <a:spLocks noGrp="1"/>
          </p:cNvSpPr>
          <p:nvPr>
            <p:ph type="subTitle" idx="1"/>
          </p:nvPr>
        </p:nvSpPr>
        <p:spPr>
          <a:xfrm>
            <a:off x="457200" y="1447800"/>
            <a:ext cx="8229600" cy="4953000"/>
          </a:xfrm>
        </p:spPr>
        <p:txBody>
          <a:bodyPr/>
          <a:lstStyle/>
          <a:p>
            <a:pPr algn="l"/>
            <a:r>
              <a:rPr lang="en-IN" dirty="0">
                <a:solidFill>
                  <a:schemeClr val="tx1"/>
                </a:solidFill>
                <a:latin typeface="Times New Roman" pitchFamily="18" charset="0"/>
                <a:cs typeface="Times New Roman" pitchFamily="18" charset="0"/>
              </a:rPr>
              <a:t>Check the how much Columns and rows present in dataset using </a:t>
            </a:r>
            <a:r>
              <a:rPr lang="en-IN" dirty="0" err="1">
                <a:solidFill>
                  <a:schemeClr val="tx1"/>
                </a:solidFill>
                <a:latin typeface="Times New Roman" pitchFamily="18" charset="0"/>
                <a:cs typeface="Times New Roman" pitchFamily="18" charset="0"/>
              </a:rPr>
              <a:t>df.shape</a:t>
            </a:r>
            <a:r>
              <a:rPr lang="en-IN" dirty="0">
                <a:solidFill>
                  <a:schemeClr val="tx1"/>
                </a:solidFill>
                <a:latin typeface="Times New Roman" pitchFamily="18" charset="0"/>
                <a:cs typeface="Times New Roman" pitchFamily="18" charset="0"/>
              </a:rPr>
              <a:t>() is use to check the rows and columns count in this above dataset there are </a:t>
            </a:r>
            <a:r>
              <a:rPr lang="en-IN" dirty="0" smtClean="0">
                <a:solidFill>
                  <a:schemeClr val="tx1"/>
                </a:solidFill>
                <a:latin typeface="Times New Roman" pitchFamily="18" charset="0"/>
                <a:cs typeface="Times New Roman" pitchFamily="18" charset="0"/>
              </a:rPr>
              <a:t>209593 </a:t>
            </a:r>
            <a:r>
              <a:rPr lang="en-IN" dirty="0">
                <a:solidFill>
                  <a:schemeClr val="tx1"/>
                </a:solidFill>
                <a:latin typeface="Times New Roman" pitchFamily="18" charset="0"/>
                <a:cs typeface="Times New Roman" pitchFamily="18" charset="0"/>
              </a:rPr>
              <a:t>rows and </a:t>
            </a:r>
            <a:r>
              <a:rPr lang="en-IN" dirty="0" smtClean="0">
                <a:solidFill>
                  <a:schemeClr val="tx1"/>
                </a:solidFill>
                <a:latin typeface="Times New Roman" pitchFamily="18" charset="0"/>
                <a:cs typeface="Times New Roman" pitchFamily="18" charset="0"/>
              </a:rPr>
              <a:t>36 </a:t>
            </a:r>
            <a:r>
              <a:rPr lang="en-IN" dirty="0">
                <a:solidFill>
                  <a:schemeClr val="tx1"/>
                </a:solidFill>
                <a:latin typeface="Times New Roman" pitchFamily="18" charset="0"/>
                <a:cs typeface="Times New Roman" pitchFamily="18" charset="0"/>
              </a:rPr>
              <a:t>columns are present in </a:t>
            </a:r>
            <a:r>
              <a:rPr lang="en-IN" dirty="0" smtClean="0">
                <a:solidFill>
                  <a:schemeClr val="tx1"/>
                </a:solidFill>
                <a:latin typeface="Times New Roman" pitchFamily="18" charset="0"/>
                <a:cs typeface="Times New Roman" pitchFamily="18" charset="0"/>
              </a:rPr>
              <a:t>dataset. </a:t>
            </a:r>
            <a:r>
              <a:rPr lang="en-IN" dirty="0">
                <a:solidFill>
                  <a:schemeClr val="tx1"/>
                </a:solidFill>
                <a:latin typeface="Times New Roman" pitchFamily="18" charset="0"/>
                <a:cs typeface="Times New Roman" pitchFamily="18" charset="0"/>
              </a:rPr>
              <a:t>And drop the </a:t>
            </a:r>
            <a:r>
              <a:rPr lang="en-IN" dirty="0" smtClean="0">
                <a:solidFill>
                  <a:schemeClr val="tx1"/>
                </a:solidFill>
                <a:latin typeface="Times New Roman" pitchFamily="18" charset="0"/>
                <a:cs typeface="Times New Roman" pitchFamily="18" charset="0"/>
              </a:rPr>
              <a:t>Unnamed:0 column from </a:t>
            </a:r>
            <a:r>
              <a:rPr lang="en-IN" dirty="0">
                <a:solidFill>
                  <a:schemeClr val="tx1"/>
                </a:solidFill>
                <a:latin typeface="Times New Roman" pitchFamily="18" charset="0"/>
                <a:cs typeface="Times New Roman" pitchFamily="18" charset="0"/>
              </a:rPr>
              <a:t>dataset because it is not much important.</a:t>
            </a:r>
          </a:p>
          <a:p>
            <a:pPr algn="l"/>
            <a:endParaRPr lang="en-US" dirty="0">
              <a:solidFill>
                <a:schemeClr val="tx1"/>
              </a:solidFill>
            </a:endParaRPr>
          </a:p>
        </p:txBody>
      </p:sp>
      <p:pic>
        <p:nvPicPr>
          <p:cNvPr id="4" name="Picture 3" descr="C:\Users\Ankita\Desktop\pp\Untitled3.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3124200"/>
            <a:ext cx="7086600" cy="2286000"/>
          </a:xfrm>
          <a:prstGeom prst="rect">
            <a:avLst/>
          </a:prstGeom>
          <a:noFill/>
          <a:ln>
            <a:noFill/>
          </a:ln>
        </p:spPr>
      </p:pic>
    </p:spTree>
    <p:extLst>
      <p:ext uri="{BB962C8B-B14F-4D97-AF65-F5344CB8AC3E}">
        <p14:creationId xmlns:p14="http://schemas.microsoft.com/office/powerpoint/2010/main" val="159832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113776" cy="1066800"/>
          </a:xfrm>
        </p:spPr>
        <p:txBody>
          <a:bodyPr>
            <a:noAutofit/>
          </a:bodyPr>
          <a:lstStyle/>
          <a:p>
            <a:pPr algn="l"/>
            <a:r>
              <a:rPr lang="en-US" sz="3200" dirty="0">
                <a:solidFill>
                  <a:schemeClr val="tx1"/>
                </a:solidFill>
                <a:latin typeface="Arial" pitchFamily="34" charset="0"/>
                <a:cs typeface="Arial" pitchFamily="34" charset="0"/>
              </a:rPr>
              <a:t>Check how much null values are present in dataset:</a:t>
            </a:r>
          </a:p>
        </p:txBody>
      </p:sp>
      <p:sp>
        <p:nvSpPr>
          <p:cNvPr id="3" name="Subtitle 2"/>
          <p:cNvSpPr>
            <a:spLocks noGrp="1"/>
          </p:cNvSpPr>
          <p:nvPr>
            <p:ph type="subTitle" idx="1"/>
          </p:nvPr>
        </p:nvSpPr>
        <p:spPr>
          <a:xfrm>
            <a:off x="457200" y="1600200"/>
            <a:ext cx="8229600" cy="4876800"/>
          </a:xfrm>
        </p:spPr>
        <p:txBody>
          <a:bodyPr/>
          <a:lstStyle/>
          <a:p>
            <a:pPr algn="l"/>
            <a:endParaRPr lang="en-US" dirty="0"/>
          </a:p>
        </p:txBody>
      </p:sp>
      <p:pic>
        <p:nvPicPr>
          <p:cNvPr id="4" name="Picture 3" descr="C:\Users\Ankita\Desktop\pp\Untitled6.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6550"/>
            <a:ext cx="3079750" cy="2355850"/>
          </a:xfrm>
          <a:prstGeom prst="rect">
            <a:avLst/>
          </a:prstGeom>
          <a:noFill/>
          <a:ln>
            <a:noFill/>
          </a:ln>
        </p:spPr>
      </p:pic>
      <p:pic>
        <p:nvPicPr>
          <p:cNvPr id="5" name="Picture 4" descr="C:\Users\Ankita\Desktop\pp\Untitled7.png"/>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038600"/>
            <a:ext cx="2654300" cy="2133600"/>
          </a:xfrm>
          <a:prstGeom prst="rect">
            <a:avLst/>
          </a:prstGeom>
          <a:noFill/>
          <a:ln>
            <a:noFill/>
          </a:ln>
        </p:spPr>
      </p:pic>
    </p:spTree>
    <p:extLst>
      <p:ext uri="{BB962C8B-B14F-4D97-AF65-F5344CB8AC3E}">
        <p14:creationId xmlns:p14="http://schemas.microsoft.com/office/powerpoint/2010/main" val="3107489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09600"/>
            <a:ext cx="8229600" cy="838200"/>
          </a:xfrm>
        </p:spPr>
        <p:txBody>
          <a:bodyPr>
            <a:noAutofit/>
          </a:bodyPr>
          <a:lstStyle/>
          <a:p>
            <a:pPr algn="l"/>
            <a:r>
              <a:rPr lang="en-IN" sz="1800" dirty="0" smtClean="0">
                <a:solidFill>
                  <a:schemeClr val="tx1"/>
                </a:solidFill>
                <a:effectLst/>
                <a:latin typeface="Arial" pitchFamily="34" charset="0"/>
                <a:cs typeface="Arial" pitchFamily="34" charset="0"/>
              </a:rPr>
              <a:t/>
            </a:r>
            <a:br>
              <a:rPr lang="en-IN" sz="1800" dirty="0" smtClean="0">
                <a:solidFill>
                  <a:schemeClr val="tx1"/>
                </a:solidFill>
                <a:effectLst/>
                <a:latin typeface="Arial" pitchFamily="34" charset="0"/>
                <a:cs typeface="Arial" pitchFamily="34" charset="0"/>
              </a:rPr>
            </a:br>
            <a:r>
              <a:rPr lang="en-IN" sz="1800" dirty="0">
                <a:solidFill>
                  <a:schemeClr val="tx1"/>
                </a:solidFill>
                <a:effectLst/>
                <a:latin typeface="Arial" pitchFamily="34" charset="0"/>
                <a:cs typeface="Arial" pitchFamily="34" charset="0"/>
              </a:rPr>
              <a:t/>
            </a:r>
            <a:br>
              <a:rPr lang="en-IN" sz="1800" dirty="0">
                <a:solidFill>
                  <a:schemeClr val="tx1"/>
                </a:solidFill>
                <a:effectLst/>
                <a:latin typeface="Arial" pitchFamily="34" charset="0"/>
                <a:cs typeface="Arial" pitchFamily="34" charset="0"/>
              </a:rPr>
            </a:br>
            <a:r>
              <a:rPr lang="en-IN" sz="1800" dirty="0" smtClean="0">
                <a:solidFill>
                  <a:schemeClr val="tx1"/>
                </a:solidFill>
                <a:effectLst/>
                <a:latin typeface="Arial" pitchFamily="34" charset="0"/>
                <a:cs typeface="Arial" pitchFamily="34" charset="0"/>
              </a:rPr>
              <a:t/>
            </a:r>
            <a:br>
              <a:rPr lang="en-IN" sz="1800" dirty="0" smtClean="0">
                <a:solidFill>
                  <a:schemeClr val="tx1"/>
                </a:solidFill>
                <a:effectLst/>
                <a:latin typeface="Arial" pitchFamily="34" charset="0"/>
                <a:cs typeface="Arial" pitchFamily="34" charset="0"/>
              </a:rPr>
            </a:br>
            <a:r>
              <a:rPr lang="en-IN" sz="2000" dirty="0">
                <a:solidFill>
                  <a:schemeClr val="tx1"/>
                </a:solidFill>
                <a:effectLst/>
                <a:latin typeface="Arial" pitchFamily="34" charset="0"/>
                <a:cs typeface="Arial" pitchFamily="34" charset="0"/>
              </a:rPr>
              <a:t/>
            </a:r>
            <a:br>
              <a:rPr lang="en-IN" sz="2000" dirty="0">
                <a:solidFill>
                  <a:schemeClr val="tx1"/>
                </a:solidFill>
                <a:effectLst/>
                <a:latin typeface="Arial" pitchFamily="34" charset="0"/>
                <a:cs typeface="Arial" pitchFamily="34" charset="0"/>
              </a:rPr>
            </a:br>
            <a:r>
              <a:rPr lang="en-IN" sz="2400" dirty="0" smtClean="0">
                <a:solidFill>
                  <a:schemeClr val="tx1"/>
                </a:solidFill>
                <a:effectLst/>
                <a:latin typeface="Arial" pitchFamily="34" charset="0"/>
                <a:cs typeface="Arial" pitchFamily="34" charset="0"/>
              </a:rPr>
              <a:t>In </a:t>
            </a:r>
            <a:r>
              <a:rPr lang="en-IN" sz="2400" dirty="0">
                <a:solidFill>
                  <a:schemeClr val="tx1"/>
                </a:solidFill>
                <a:effectLst/>
                <a:latin typeface="Arial" pitchFamily="34" charset="0"/>
                <a:cs typeface="Arial" pitchFamily="34" charset="0"/>
              </a:rPr>
              <a:t>below code </a:t>
            </a:r>
            <a:r>
              <a:rPr lang="en-IN" sz="2400" dirty="0" err="1">
                <a:solidFill>
                  <a:schemeClr val="tx1"/>
                </a:solidFill>
                <a:effectLst/>
                <a:latin typeface="Arial" pitchFamily="34" charset="0"/>
                <a:cs typeface="Arial" pitchFamily="34" charset="0"/>
              </a:rPr>
              <a:t>df.dtypes</a:t>
            </a:r>
            <a:r>
              <a:rPr lang="en-IN" sz="2400" dirty="0">
                <a:solidFill>
                  <a:schemeClr val="tx1"/>
                </a:solidFill>
                <a:effectLst/>
                <a:latin typeface="Arial" pitchFamily="34" charset="0"/>
                <a:cs typeface="Arial" pitchFamily="34" charset="0"/>
              </a:rPr>
              <a:t> is used to check the data types of all the column </a:t>
            </a:r>
            <a:r>
              <a:rPr lang="en-IN" sz="2400" dirty="0" smtClean="0">
                <a:solidFill>
                  <a:schemeClr val="tx1"/>
                </a:solidFill>
                <a:effectLst/>
                <a:latin typeface="Arial" pitchFamily="34" charset="0"/>
                <a:cs typeface="Arial" pitchFamily="34" charset="0"/>
              </a:rPr>
              <a:t>in dataset</a:t>
            </a:r>
            <a:r>
              <a:rPr lang="en-IN" sz="2400" dirty="0">
                <a:solidFill>
                  <a:schemeClr val="tx1"/>
                </a:solidFill>
                <a:effectLst/>
                <a:latin typeface="Arial" pitchFamily="34" charset="0"/>
                <a:cs typeface="Arial" pitchFamily="34" charset="0"/>
              </a:rPr>
              <a:t>:</a:t>
            </a:r>
            <a:r>
              <a:rPr lang="en-US" sz="2000" dirty="0">
                <a:solidFill>
                  <a:schemeClr val="tx1"/>
                </a:solidFill>
                <a:effectLst/>
                <a:latin typeface="Arial" pitchFamily="34" charset="0"/>
                <a:cs typeface="Arial" pitchFamily="34" charset="0"/>
              </a:rPr>
              <a:t/>
            </a:r>
            <a:br>
              <a:rPr lang="en-US" sz="2000" dirty="0">
                <a:solidFill>
                  <a:schemeClr val="tx1"/>
                </a:solidFill>
                <a:effectLst/>
                <a:latin typeface="Arial" pitchFamily="34" charset="0"/>
                <a:cs typeface="Arial" pitchFamily="34" charset="0"/>
              </a:rPr>
            </a:br>
            <a:r>
              <a:rPr lang="en-IN" sz="2000" dirty="0">
                <a:solidFill>
                  <a:schemeClr val="tx1"/>
                </a:solidFill>
                <a:effectLst/>
                <a:latin typeface="Arial" pitchFamily="34" charset="0"/>
                <a:cs typeface="Arial" pitchFamily="34" charset="0"/>
              </a:rPr>
              <a:t> </a:t>
            </a:r>
            <a:endParaRPr lang="en-US" sz="20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219200"/>
            <a:ext cx="8229600" cy="5257800"/>
          </a:xfrm>
        </p:spPr>
        <p:txBody>
          <a:bodyPr/>
          <a:lstStyle/>
          <a:p>
            <a:pPr algn="ctr"/>
            <a:endParaRPr lang="en-US" dirty="0"/>
          </a:p>
        </p:txBody>
      </p:sp>
      <p:pic>
        <p:nvPicPr>
          <p:cNvPr id="4" name="Picture 3" descr="C:\Users\Ankita\Desktop\pp\Untitled10.png"/>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3644900" cy="2374900"/>
          </a:xfrm>
          <a:prstGeom prst="rect">
            <a:avLst/>
          </a:prstGeom>
          <a:noFill/>
          <a:ln>
            <a:noFill/>
          </a:ln>
        </p:spPr>
      </p:pic>
      <p:pic>
        <p:nvPicPr>
          <p:cNvPr id="5" name="Picture 4" descr="C:\Users\Ankita\Desktop\pp\Untitled11.png"/>
          <p:cNvPicPr/>
          <p:nvPr/>
        </p:nvPicPr>
        <p:blipFill>
          <a:blip r:embed="rId3">
            <a:extLst>
              <a:ext uri="{28A0092B-C50C-407E-A947-70E740481C1C}">
                <a14:useLocalDpi xmlns:a14="http://schemas.microsoft.com/office/drawing/2010/main" val="0"/>
              </a:ext>
            </a:extLst>
          </a:blip>
          <a:srcRect/>
          <a:stretch>
            <a:fillRect/>
          </a:stretch>
        </p:blipFill>
        <p:spPr bwMode="auto">
          <a:xfrm>
            <a:off x="3002604" y="3670300"/>
            <a:ext cx="3213100" cy="1949450"/>
          </a:xfrm>
          <a:prstGeom prst="rect">
            <a:avLst/>
          </a:prstGeom>
          <a:noFill/>
          <a:ln>
            <a:noFill/>
          </a:ln>
        </p:spPr>
      </p:pic>
    </p:spTree>
    <p:extLst>
      <p:ext uri="{BB962C8B-B14F-4D97-AF65-F5344CB8AC3E}">
        <p14:creationId xmlns:p14="http://schemas.microsoft.com/office/powerpoint/2010/main" val="107051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037576" cy="609600"/>
          </a:xfrm>
        </p:spPr>
        <p:txBody>
          <a:bodyPr>
            <a:normAutofit/>
          </a:bodyPr>
          <a:lstStyle/>
          <a:p>
            <a:pPr algn="l"/>
            <a:r>
              <a:rPr lang="en-US" sz="3200" dirty="0" smtClean="0">
                <a:solidFill>
                  <a:schemeClr val="tx1"/>
                </a:solidFill>
                <a:latin typeface="Arial" pitchFamily="34" charset="0"/>
                <a:cs typeface="Arial" pitchFamily="34" charset="0"/>
              </a:rPr>
              <a:t>Describe Dataset:</a:t>
            </a:r>
            <a:endParaRPr lang="en-US" sz="3200" dirty="0">
              <a:solidFill>
                <a:schemeClr val="tx1"/>
              </a:solidFill>
              <a:latin typeface="Arial" pitchFamily="34" charset="0"/>
              <a:cs typeface="Arial" pitchFamily="34" charset="0"/>
            </a:endParaRPr>
          </a:p>
        </p:txBody>
      </p:sp>
      <p:sp>
        <p:nvSpPr>
          <p:cNvPr id="3" name="Subtitle 2"/>
          <p:cNvSpPr>
            <a:spLocks noGrp="1"/>
          </p:cNvSpPr>
          <p:nvPr>
            <p:ph type="subTitle" idx="1"/>
          </p:nvPr>
        </p:nvSpPr>
        <p:spPr>
          <a:xfrm>
            <a:off x="457200" y="1143000"/>
            <a:ext cx="8229600" cy="5257800"/>
          </a:xfrm>
        </p:spPr>
        <p:txBody>
          <a:bodyPr/>
          <a:lstStyle/>
          <a:p>
            <a:pPr algn="ctr"/>
            <a:endParaRPr lang="en-US" dirty="0"/>
          </a:p>
        </p:txBody>
      </p:sp>
      <p:pic>
        <p:nvPicPr>
          <p:cNvPr id="4" name="Picture 3" descr="C:\Users\Ankita\Desktop\pp\Untitled9.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391400" cy="4114800"/>
          </a:xfrm>
          <a:prstGeom prst="rect">
            <a:avLst/>
          </a:prstGeom>
          <a:noFill/>
          <a:ln>
            <a:noFill/>
          </a:ln>
        </p:spPr>
      </p:pic>
    </p:spTree>
    <p:extLst>
      <p:ext uri="{BB962C8B-B14F-4D97-AF65-F5344CB8AC3E}">
        <p14:creationId xmlns:p14="http://schemas.microsoft.com/office/powerpoint/2010/main" val="1393530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304</TotalTime>
  <Words>1378</Words>
  <Application>Microsoft Office PowerPoint</Application>
  <PresentationFormat>On-screen Show (4:3)</PresentationFormat>
  <Paragraphs>428</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Aspect</vt:lpstr>
      <vt:lpstr>PowerPoint Presentation</vt:lpstr>
      <vt:lpstr>PowerPoint Presentation</vt:lpstr>
      <vt:lpstr>Introduction:</vt:lpstr>
      <vt:lpstr>Dataset:</vt:lpstr>
      <vt:lpstr>PowerPoint Presentation</vt:lpstr>
      <vt:lpstr>Data Analysis:</vt:lpstr>
      <vt:lpstr>Check how much null values are present in dataset:</vt:lpstr>
      <vt:lpstr>    In below code df.dtypes is used to check the data types of all the column in dataset:  </vt:lpstr>
      <vt:lpstr>Describe Dataset:</vt:lpstr>
      <vt:lpstr>EDA:</vt:lpstr>
      <vt:lpstr>     Here below are list of all columns in dataset in which data types are object: </vt:lpstr>
      <vt:lpstr>Data Preprocessing Done: </vt:lpstr>
      <vt:lpstr>  Here use label encoder to replace the categorical values into numeric in this dataset: </vt:lpstr>
      <vt:lpstr>Univarient Analysis of dataset: </vt:lpstr>
      <vt:lpstr>PowerPoint Presentation</vt:lpstr>
      <vt:lpstr>PowerPoint Presentation</vt:lpstr>
      <vt:lpstr>Checking Distribution of  columns in this dataset they are normally distributed or not: </vt:lpstr>
      <vt:lpstr>PowerPoint Presentation</vt:lpstr>
      <vt:lpstr>Bi varient Analysis:   </vt:lpstr>
      <vt:lpstr>PowerPoint Presentation</vt:lpstr>
      <vt:lpstr>PowerPoint Presentation</vt:lpstr>
      <vt:lpstr>Checking Outliers of Dataset:</vt:lpstr>
      <vt:lpstr>PowerPoint Presentation</vt:lpstr>
      <vt:lpstr>PowerPoint Presentation</vt:lpstr>
      <vt:lpstr>Multi Varient Analysis of Dataset: </vt:lpstr>
      <vt:lpstr>Visualizations: </vt:lpstr>
      <vt:lpstr>plt.figure(figsize=(15,10)) sns.heatmap(df.corr(),annot=True) </vt:lpstr>
      <vt:lpstr>PowerPoint Presentation</vt:lpstr>
      <vt:lpstr>Checking Dataloss:</vt:lpstr>
      <vt:lpstr>IQR: </vt:lpstr>
      <vt:lpstr>Checking skewness in dataset: </vt:lpstr>
      <vt:lpstr>PowerPoint Presentation</vt:lpstr>
      <vt:lpstr>PowerPoint Presentation</vt:lpstr>
      <vt:lpstr>Oversampling: </vt:lpstr>
      <vt:lpstr>Building Machine Learning Models: </vt:lpstr>
      <vt:lpstr>Decision Tree Classifier:  </vt:lpstr>
      <vt:lpstr>PowerPoint Presentation</vt:lpstr>
      <vt:lpstr>Random Forest Classifier: </vt:lpstr>
      <vt:lpstr>Support Vector Classifier: </vt:lpstr>
      <vt:lpstr>AdaBoost Classifier: </vt:lpstr>
      <vt:lpstr>Gradient boosting classifiers</vt:lpstr>
      <vt:lpstr> Logistic regression: </vt:lpstr>
      <vt:lpstr>GaussianNB Classifier: </vt:lpstr>
      <vt:lpstr>k-nearest neighbors: </vt:lpstr>
      <vt:lpstr>PowerPoint Presentation</vt:lpstr>
      <vt:lpstr>GridSearchCv: </vt:lpstr>
      <vt:lpstr>PowerPoint Presentation</vt:lpstr>
      <vt:lpstr>AUC and ROC Curve:</vt:lpstr>
      <vt:lpstr>PowerPoint Presentation</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dc:creator>
  <cp:lastModifiedBy>Ankita</cp:lastModifiedBy>
  <cp:revision>41</cp:revision>
  <dcterms:created xsi:type="dcterms:W3CDTF">2021-10-25T07:21:14Z</dcterms:created>
  <dcterms:modified xsi:type="dcterms:W3CDTF">2021-10-25T13:45:10Z</dcterms:modified>
</cp:coreProperties>
</file>